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69" r:id="rId3"/>
    <p:sldId id="268" r:id="rId4"/>
    <p:sldId id="257" r:id="rId5"/>
    <p:sldId id="258" r:id="rId6"/>
    <p:sldId id="259" r:id="rId7"/>
    <p:sldId id="260" r:id="rId8"/>
    <p:sldId id="261" r:id="rId9"/>
    <p:sldId id="262" r:id="rId10"/>
    <p:sldId id="263" r:id="rId11"/>
    <p:sldId id="264" r:id="rId12"/>
    <p:sldId id="265" r:id="rId13"/>
    <p:sldId id="266"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1"/>
    <p:restoredTop sz="82697"/>
  </p:normalViewPr>
  <p:slideViewPr>
    <p:cSldViewPr snapToGrid="0">
      <p:cViewPr varScale="1">
        <p:scale>
          <a:sx n="128" d="100"/>
          <a:sy n="128" d="100"/>
        </p:scale>
        <p:origin x="16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BB0A14-D975-C04C-8D97-0BF3781A857C}" type="datetimeFigureOut">
              <a:rPr lang="en-US" smtClean="0"/>
              <a:t>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89340-EA55-964E-94C3-5F87F4364576}" type="slidenum">
              <a:rPr lang="en-US" smtClean="0"/>
              <a:t>‹#›</a:t>
            </a:fld>
            <a:endParaRPr lang="en-US"/>
          </a:p>
        </p:txBody>
      </p:sp>
    </p:spTree>
    <p:extLst>
      <p:ext uri="{BB962C8B-B14F-4D97-AF65-F5344CB8AC3E}">
        <p14:creationId xmlns:p14="http://schemas.microsoft.com/office/powerpoint/2010/main" val="1345242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89340-EA55-964E-94C3-5F87F4364576}" type="slidenum">
              <a:rPr lang="en-US" smtClean="0"/>
              <a:t>1</a:t>
            </a:fld>
            <a:endParaRPr lang="en-US"/>
          </a:p>
        </p:txBody>
      </p:sp>
    </p:spTree>
    <p:extLst>
      <p:ext uri="{BB962C8B-B14F-4D97-AF65-F5344CB8AC3E}">
        <p14:creationId xmlns:p14="http://schemas.microsoft.com/office/powerpoint/2010/main" val="230760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Structural variation detected across 1879 samples. a Boxplots of the number of deletion, duplication, insertion, and inversion variants are shown broken down by sample category. b Histograms of the size distribution of each class of detected structural variants are shown. An increase in variant count at the ~ 200 bp size bin is apparent for deletions and insertions. This corresponds to the size of SINEC elements</a:t>
            </a:r>
          </a:p>
        </p:txBody>
      </p:sp>
      <p:sp>
        <p:nvSpPr>
          <p:cNvPr id="4" name="Slide Number Placeholder 3"/>
          <p:cNvSpPr>
            <a:spLocks noGrp="1"/>
          </p:cNvSpPr>
          <p:nvPr>
            <p:ph type="sldNum" sz="quarter" idx="5"/>
          </p:nvPr>
        </p:nvSpPr>
        <p:spPr/>
        <p:txBody>
          <a:bodyPr/>
          <a:lstStyle/>
          <a:p>
            <a:fld id="{1F389340-EA55-964E-94C3-5F87F4364576}" type="slidenum">
              <a:rPr lang="en-US" smtClean="0"/>
              <a:t>10</a:t>
            </a:fld>
            <a:endParaRPr lang="en-US"/>
          </a:p>
        </p:txBody>
      </p:sp>
    </p:spTree>
    <p:extLst>
      <p:ext uri="{BB962C8B-B14F-4D97-AF65-F5344CB8AC3E}">
        <p14:creationId xmlns:p14="http://schemas.microsoft.com/office/powerpoint/2010/main" val="603931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Signatures of selection inferred with ancestry components. a Population structure inferred from </a:t>
            </a:r>
            <a:r>
              <a:rPr lang="en-US" dirty="0" err="1"/>
              <a:t>Ohana</a:t>
            </a:r>
            <a:r>
              <a:rPr lang="en-US" dirty="0"/>
              <a:t> for the nine selected dog groups using K = 5. b Manhattan plots for four of the five ancestral components. Top to bottom: Spitz, Mastiffs, </a:t>
            </a:r>
            <a:r>
              <a:rPr lang="en-US" dirty="0" err="1"/>
              <a:t>Scenthounds</a:t>
            </a:r>
            <a:r>
              <a:rPr lang="en-US" dirty="0"/>
              <a:t>, Pointers, and Spaniels. The red dotted line represents the Bonferroni cutoff and genes either overlapping or within 100 kb from a significant site are indicated at each peak. The asterisk within the Manhattan plot for the Mastiff component contains 88 candidate genes listed in Table S7. c Population tree connecting the ancestral components with colors corresponding to the ancestries are shown in the admixture plot. Each ancestral component is labeled based on the dog group(s) for which it is maximized</a:t>
            </a:r>
          </a:p>
        </p:txBody>
      </p:sp>
      <p:sp>
        <p:nvSpPr>
          <p:cNvPr id="4" name="Slide Number Placeholder 3"/>
          <p:cNvSpPr>
            <a:spLocks noGrp="1"/>
          </p:cNvSpPr>
          <p:nvPr>
            <p:ph type="sldNum" sz="quarter" idx="5"/>
          </p:nvPr>
        </p:nvSpPr>
        <p:spPr/>
        <p:txBody>
          <a:bodyPr/>
          <a:lstStyle/>
          <a:p>
            <a:fld id="{1F389340-EA55-964E-94C3-5F87F4364576}" type="slidenum">
              <a:rPr lang="en-US" smtClean="0"/>
              <a:t>11</a:t>
            </a:fld>
            <a:endParaRPr lang="en-US"/>
          </a:p>
        </p:txBody>
      </p:sp>
    </p:spTree>
    <p:extLst>
      <p:ext uri="{BB962C8B-B14F-4D97-AF65-F5344CB8AC3E}">
        <p14:creationId xmlns:p14="http://schemas.microsoft.com/office/powerpoint/2010/main" val="4021674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Comparison among variant data sets. a Number of variable positions shared between major databases. b Fraction of genome spaces under constraint (5% FDR, </a:t>
            </a:r>
            <a:r>
              <a:rPr lang="en-US" dirty="0" err="1"/>
              <a:t>phyloP</a:t>
            </a:r>
            <a:r>
              <a:rPr lang="en-US" dirty="0"/>
              <a:t> &gt; 2.56). c Enrichment of constrained bases in OMIA trait (blue), and disease (red) sets compared to the genome as a whole (gray). d Relationship between allele count (AC), allele frequency (AF), and </a:t>
            </a:r>
            <a:r>
              <a:rPr lang="en-US" dirty="0" err="1"/>
              <a:t>phyloP</a:t>
            </a:r>
            <a:r>
              <a:rPr lang="en-US" dirty="0"/>
              <a:t> score for the coding (CDS, red) and non‑coding (non‑CDS, green) bases in the whole genome (gray)</a:t>
            </a:r>
          </a:p>
          <a:p>
            <a:endParaRPr lang="en-US" dirty="0"/>
          </a:p>
          <a:p>
            <a:r>
              <a:rPr lang="en-US" dirty="0"/>
              <a:t>Online Mendelian Inheritance in Animals (OMIA) database</a:t>
            </a:r>
          </a:p>
          <a:p>
            <a:endParaRPr lang="en-US" dirty="0"/>
          </a:p>
          <a:p>
            <a:r>
              <a:rPr lang="en-US" b="0" i="0" dirty="0">
                <a:solidFill>
                  <a:srgbClr val="374151"/>
                </a:solidFill>
                <a:effectLst/>
                <a:latin typeface="Söhne"/>
              </a:rPr>
              <a:t>FDR (False Discovery Rate) is a concept used to control and quantify the rate of false discoveries in multiple hypothesis testing</a:t>
            </a:r>
          </a:p>
          <a:p>
            <a:endParaRPr lang="en-US" b="0" i="0" dirty="0">
              <a:solidFill>
                <a:srgbClr val="374151"/>
              </a:solidFill>
              <a:effectLst/>
              <a:latin typeface="Söhne"/>
            </a:endParaRPr>
          </a:p>
          <a:p>
            <a:r>
              <a:rPr lang="en-US" b="0" i="0" dirty="0">
                <a:solidFill>
                  <a:srgbClr val="374151"/>
                </a:solidFill>
                <a:effectLst/>
                <a:latin typeface="Söhne"/>
              </a:rPr>
              <a:t>The result is a </a:t>
            </a:r>
            <a:r>
              <a:rPr lang="en-US" b="0" i="0" dirty="0" err="1">
                <a:solidFill>
                  <a:srgbClr val="374151"/>
                </a:solidFill>
                <a:effectLst/>
                <a:latin typeface="Söhne"/>
              </a:rPr>
              <a:t>PhyloP</a:t>
            </a:r>
            <a:r>
              <a:rPr lang="en-US" b="0" i="0" dirty="0">
                <a:solidFill>
                  <a:srgbClr val="374151"/>
                </a:solidFill>
                <a:effectLst/>
                <a:latin typeface="Söhne"/>
              </a:rPr>
              <a:t> score, which can be either positive or negative. A positive </a:t>
            </a:r>
            <a:r>
              <a:rPr lang="en-US" b="0" i="0" dirty="0" err="1">
                <a:solidFill>
                  <a:srgbClr val="374151"/>
                </a:solidFill>
                <a:effectLst/>
                <a:latin typeface="Söhne"/>
              </a:rPr>
              <a:t>PhyloP</a:t>
            </a:r>
            <a:r>
              <a:rPr lang="en-US" b="0" i="0" dirty="0">
                <a:solidFill>
                  <a:srgbClr val="374151"/>
                </a:solidFill>
                <a:effectLst/>
                <a:latin typeface="Söhne"/>
              </a:rPr>
              <a:t> score indicates that the position is more conserved than expected, suggesting it may be under evolutionary constraint and potentially functionally important. A negative </a:t>
            </a:r>
            <a:r>
              <a:rPr lang="en-US" b="0" i="0" dirty="0" err="1">
                <a:solidFill>
                  <a:srgbClr val="374151"/>
                </a:solidFill>
                <a:effectLst/>
                <a:latin typeface="Söhne"/>
              </a:rPr>
              <a:t>PhyloP</a:t>
            </a:r>
            <a:r>
              <a:rPr lang="en-US" b="0" i="0" dirty="0">
                <a:solidFill>
                  <a:srgbClr val="374151"/>
                </a:solidFill>
                <a:effectLst/>
                <a:latin typeface="Söhne"/>
              </a:rPr>
              <a:t> score suggests the position has undergone more change (divergence) than expected under neutrality.</a:t>
            </a:r>
            <a:endParaRPr lang="en-US" dirty="0"/>
          </a:p>
        </p:txBody>
      </p:sp>
      <p:sp>
        <p:nvSpPr>
          <p:cNvPr id="4" name="Slide Number Placeholder 3"/>
          <p:cNvSpPr>
            <a:spLocks noGrp="1"/>
          </p:cNvSpPr>
          <p:nvPr>
            <p:ph type="sldNum" sz="quarter" idx="5"/>
          </p:nvPr>
        </p:nvSpPr>
        <p:spPr/>
        <p:txBody>
          <a:bodyPr/>
          <a:lstStyle/>
          <a:p>
            <a:fld id="{1F389340-EA55-964E-94C3-5F87F4364576}" type="slidenum">
              <a:rPr lang="en-US" smtClean="0"/>
              <a:t>12</a:t>
            </a:fld>
            <a:endParaRPr lang="en-US"/>
          </a:p>
        </p:txBody>
      </p:sp>
    </p:spTree>
    <p:extLst>
      <p:ext uri="{BB962C8B-B14F-4D97-AF65-F5344CB8AC3E}">
        <p14:creationId xmlns:p14="http://schemas.microsoft.com/office/powerpoint/2010/main" val="192627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Structural and point variants impacting CYP1A2. a Distribution of copy number variation within all breed dogs, and the major clades. b Location of SNVs across CYP1A2 inclusive of filtering or impact status. c Mammalian </a:t>
            </a:r>
            <a:r>
              <a:rPr lang="en-US" dirty="0" err="1"/>
              <a:t>phyloP</a:t>
            </a:r>
            <a:r>
              <a:rPr lang="en-US" dirty="0"/>
              <a:t> scores (bounded by 10, − 10). d Illustration of the region from the reference genome perspective</a:t>
            </a:r>
          </a:p>
          <a:p>
            <a:endParaRPr lang="en-US" dirty="0"/>
          </a:p>
          <a:p>
            <a:r>
              <a:rPr lang="en-US" dirty="0"/>
              <a:t>An example utility of Dog10K database</a:t>
            </a:r>
          </a:p>
        </p:txBody>
      </p:sp>
      <p:sp>
        <p:nvSpPr>
          <p:cNvPr id="4" name="Slide Number Placeholder 3"/>
          <p:cNvSpPr>
            <a:spLocks noGrp="1"/>
          </p:cNvSpPr>
          <p:nvPr>
            <p:ph type="sldNum" sz="quarter" idx="5"/>
          </p:nvPr>
        </p:nvSpPr>
        <p:spPr/>
        <p:txBody>
          <a:bodyPr/>
          <a:lstStyle/>
          <a:p>
            <a:fld id="{1F389340-EA55-964E-94C3-5F87F4364576}" type="slidenum">
              <a:rPr lang="en-US" smtClean="0"/>
              <a:t>13</a:t>
            </a:fld>
            <a:endParaRPr lang="en-US"/>
          </a:p>
        </p:txBody>
      </p:sp>
    </p:spTree>
    <p:extLst>
      <p:ext uri="{BB962C8B-B14F-4D97-AF65-F5344CB8AC3E}">
        <p14:creationId xmlns:p14="http://schemas.microsoft.com/office/powerpoint/2010/main" val="4292468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SLC28A3 </a:t>
            </a:r>
            <a:r>
              <a:rPr lang="en-US" dirty="0" err="1"/>
              <a:t>lcus</a:t>
            </a:r>
            <a:r>
              <a:rPr lang="en-US" dirty="0"/>
              <a:t> copy number expansion. Location and span of the copy number element in polymorphic Grand Basset Griffon </a:t>
            </a:r>
            <a:r>
              <a:rPr lang="en-US" dirty="0" err="1"/>
              <a:t>Vendéen</a:t>
            </a:r>
            <a:r>
              <a:rPr lang="en-US" dirty="0"/>
              <a:t> (GBGV) and basset hound (BASS) individuals SLC28A3 contrasted with copy number two samples from the German Shepherd Dog (GRSD) and BASS breeds. b Distribution of the median copy number count across the 1879 samples assayed</a:t>
            </a:r>
          </a:p>
        </p:txBody>
      </p:sp>
      <p:sp>
        <p:nvSpPr>
          <p:cNvPr id="4" name="Slide Number Placeholder 3"/>
          <p:cNvSpPr>
            <a:spLocks noGrp="1"/>
          </p:cNvSpPr>
          <p:nvPr>
            <p:ph type="sldNum" sz="quarter" idx="5"/>
          </p:nvPr>
        </p:nvSpPr>
        <p:spPr/>
        <p:txBody>
          <a:bodyPr/>
          <a:lstStyle/>
          <a:p>
            <a:fld id="{1F389340-EA55-964E-94C3-5F87F4364576}" type="slidenum">
              <a:rPr lang="en-US" smtClean="0"/>
              <a:t>14</a:t>
            </a:fld>
            <a:endParaRPr lang="en-US"/>
          </a:p>
        </p:txBody>
      </p:sp>
    </p:spTree>
    <p:extLst>
      <p:ext uri="{BB962C8B-B14F-4D97-AF65-F5344CB8AC3E}">
        <p14:creationId xmlns:p14="http://schemas.microsoft.com/office/powerpoint/2010/main" val="2174366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89340-EA55-964E-94C3-5F87F4364576}" type="slidenum">
              <a:rPr lang="en-US" smtClean="0"/>
              <a:t>2</a:t>
            </a:fld>
            <a:endParaRPr lang="en-US"/>
          </a:p>
        </p:txBody>
      </p:sp>
    </p:spTree>
    <p:extLst>
      <p:ext uri="{BB962C8B-B14F-4D97-AF65-F5344CB8AC3E}">
        <p14:creationId xmlns:p14="http://schemas.microsoft.com/office/powerpoint/2010/main" val="2761100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89340-EA55-964E-94C3-5F87F4364576}" type="slidenum">
              <a:rPr lang="en-US" smtClean="0"/>
              <a:t>3</a:t>
            </a:fld>
            <a:endParaRPr lang="en-US"/>
          </a:p>
        </p:txBody>
      </p:sp>
    </p:spTree>
    <p:extLst>
      <p:ext uri="{BB962C8B-B14F-4D97-AF65-F5344CB8AC3E}">
        <p14:creationId xmlns:p14="http://schemas.microsoft.com/office/powerpoint/2010/main" val="2517028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SNPs called by GATK,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variant quality score recalibration </a:t>
            </a:r>
            <a:r>
              <a:rPr lang="en-US" dirty="0"/>
              <a:t>VQSR keeping 99% variants by Illumina </a:t>
            </a:r>
            <a:r>
              <a:rPr lang="en-US" dirty="0" err="1"/>
              <a:t>CanineHD</a:t>
            </a:r>
            <a:r>
              <a:rPr lang="en-US" dirty="0"/>
              <a:t> </a:t>
            </a:r>
            <a:r>
              <a:rPr lang="en-US" dirty="0" err="1"/>
              <a:t>BeadChip</a:t>
            </a:r>
            <a:r>
              <a:rPr lang="en-US" dirty="0"/>
              <a:t> and Axiom K9 HD genotyping arrays, involving 1929 samples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SV further filtered by unique depth profile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1F389340-EA55-964E-94C3-5F87F4364576}" type="slidenum">
              <a:rPr lang="en-US" smtClean="0"/>
              <a:t>4</a:t>
            </a:fld>
            <a:endParaRPr lang="en-US"/>
          </a:p>
        </p:txBody>
      </p:sp>
    </p:spTree>
    <p:extLst>
      <p:ext uri="{BB962C8B-B14F-4D97-AF65-F5344CB8AC3E}">
        <p14:creationId xmlns:p14="http://schemas.microsoft.com/office/powerpoint/2010/main" val="97471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Variant distribution across the genome. a SNV density in 50‑kb windows, drawn from 1987 samples. Increased SNV density is observed at the X‑PAR region and the ends of most autosomes. b Median copy number (CN) for 1824 dogs reveals a large, common duplication on chr9 relative to the reference genome. c Principal component (PC) analysis separates dog and wolf samples along the first axis while axis two separates dogs from Eastern and Western Eurasia. d SNV sharing between the three categories of samples</a:t>
            </a:r>
          </a:p>
        </p:txBody>
      </p:sp>
      <p:sp>
        <p:nvSpPr>
          <p:cNvPr id="4" name="Slide Number Placeholder 3"/>
          <p:cNvSpPr>
            <a:spLocks noGrp="1"/>
          </p:cNvSpPr>
          <p:nvPr>
            <p:ph type="sldNum" sz="quarter" idx="5"/>
          </p:nvPr>
        </p:nvSpPr>
        <p:spPr/>
        <p:txBody>
          <a:bodyPr/>
          <a:lstStyle/>
          <a:p>
            <a:fld id="{1F389340-EA55-964E-94C3-5F87F4364576}" type="slidenum">
              <a:rPr lang="en-US" smtClean="0"/>
              <a:t>5</a:t>
            </a:fld>
            <a:endParaRPr lang="en-US"/>
          </a:p>
        </p:txBody>
      </p:sp>
    </p:spTree>
    <p:extLst>
      <p:ext uri="{BB962C8B-B14F-4D97-AF65-F5344CB8AC3E}">
        <p14:creationId xmlns:p14="http://schemas.microsoft.com/office/powerpoint/2010/main" val="422982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Genetic relationships between 1563 samples spanning 292 breeds. The plot is annotated for major and minor breed groups, breed purpose, and key morphological features. The fraction of haplotype sharing is indicated by the heatmap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Samples are further filtered: Excluded if they 1) did not cluster with the multi-breed clade that contained all other member of the same breed; 2) they were listed as an ambiguous breed; or 3) they were part of a population that included first generation hybrids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Tree is colored by  major clades</a:t>
            </a:r>
          </a:p>
          <a:p>
            <a:endParaRPr lang="en-US" dirty="0"/>
          </a:p>
          <a:p>
            <a:r>
              <a:rPr lang="en-US" dirty="0"/>
              <a:t>defined clades as clusters of two-49 breeds that share the same branch in &gt; 65% of samplings, according sharing occupation, morphological traits, and/or geographic origin. </a:t>
            </a:r>
          </a:p>
          <a:p>
            <a:r>
              <a:rPr lang="en-US" dirty="0"/>
              <a:t>25 major clades were identified</a:t>
            </a:r>
          </a:p>
          <a:p>
            <a:r>
              <a:rPr lang="en-US" dirty="0"/>
              <a:t>95% of breeds form monophyletic clusters</a:t>
            </a:r>
          </a:p>
          <a:p>
            <a:endParaRPr lang="en-US" dirty="0"/>
          </a:p>
          <a:p>
            <a:r>
              <a:rPr lang="en-US" dirty="0"/>
              <a:t> haplotype sharing within breeds are 40 times greater than among breeds. 3.6 times greater within clades than among clades, 7-folder higher within subclades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Asian clade and flock-guard show lowest sharing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Terrier and mastiff clades show excess haplotype sharing, related to breed development: long-standing crossing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High between mastiff and retrievers, recent/ancient admixture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German shepherd shows high sharing within clade, and with multiple breeds from diverse clades. Also the only breed clade similar to wolf</a:t>
            </a:r>
          </a:p>
          <a:p>
            <a:endParaRPr lang="en-US" dirty="0"/>
          </a:p>
        </p:txBody>
      </p:sp>
      <p:sp>
        <p:nvSpPr>
          <p:cNvPr id="4" name="Slide Number Placeholder 3"/>
          <p:cNvSpPr>
            <a:spLocks noGrp="1"/>
          </p:cNvSpPr>
          <p:nvPr>
            <p:ph type="sldNum" sz="quarter" idx="5"/>
          </p:nvPr>
        </p:nvSpPr>
        <p:spPr/>
        <p:txBody>
          <a:bodyPr/>
          <a:lstStyle/>
          <a:p>
            <a:fld id="{1F389340-EA55-964E-94C3-5F87F4364576}" type="slidenum">
              <a:rPr lang="en-US" smtClean="0"/>
              <a:t>6</a:t>
            </a:fld>
            <a:endParaRPr lang="en-US"/>
          </a:p>
        </p:txBody>
      </p:sp>
    </p:spTree>
    <p:extLst>
      <p:ext uri="{BB962C8B-B14F-4D97-AF65-F5344CB8AC3E}">
        <p14:creationId xmlns:p14="http://schemas.microsoft.com/office/powerpoint/2010/main" val="4079921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Proportion of the genome covered by ROH. Mean and standard deviation are plotted for breed groups and are colored as per Fig. 3. Red dashed line shows mean FROH for breed dogs; gray dashed line shows mean FROH for wolves. Breeds containing individuals with the highest and lowest FROH are labeled</a:t>
            </a:r>
          </a:p>
          <a:p>
            <a:endParaRPr lang="en-US" dirty="0"/>
          </a:p>
          <a:p>
            <a:r>
              <a:rPr lang="en-US" dirty="0"/>
              <a:t>The estimated proportion of a genome(s) that is in ROH gives a measure of individual or population level inbreeding</a:t>
            </a:r>
          </a:p>
          <a:p>
            <a:endParaRPr lang="en-US" dirty="0"/>
          </a:p>
          <a:p>
            <a:r>
              <a:rPr lang="en-US" dirty="0"/>
              <a:t>Norwegian </a:t>
            </a:r>
            <a:r>
              <a:rPr lang="en-US" dirty="0" err="1"/>
              <a:t>Lundehund</a:t>
            </a:r>
            <a:r>
              <a:rPr lang="en-US" dirty="0"/>
              <a:t> had the largest number of ROH bases (total ROH =1842 Mb; FROH = 78.8%), while a Saluki (sighthound) had the fewest (total ROH =12.8 Mb; FROH = 0.56%).</a:t>
            </a:r>
          </a:p>
        </p:txBody>
      </p:sp>
      <p:sp>
        <p:nvSpPr>
          <p:cNvPr id="4" name="Slide Number Placeholder 3"/>
          <p:cNvSpPr>
            <a:spLocks noGrp="1"/>
          </p:cNvSpPr>
          <p:nvPr>
            <p:ph type="sldNum" sz="quarter" idx="5"/>
          </p:nvPr>
        </p:nvSpPr>
        <p:spPr/>
        <p:txBody>
          <a:bodyPr/>
          <a:lstStyle/>
          <a:p>
            <a:fld id="{1F389340-EA55-964E-94C3-5F87F4364576}" type="slidenum">
              <a:rPr lang="en-US" smtClean="0"/>
              <a:t>7</a:t>
            </a:fld>
            <a:endParaRPr lang="en-US"/>
          </a:p>
        </p:txBody>
      </p:sp>
    </p:spTree>
    <p:extLst>
      <p:ext uri="{BB962C8B-B14F-4D97-AF65-F5344CB8AC3E}">
        <p14:creationId xmlns:p14="http://schemas.microsoft.com/office/powerpoint/2010/main" val="2903853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Genotype imputation accuracy of the Dog10K reference panel. a NRC rates of imputed genotypes across autosomes and the PAR segment of chromosome X. Variant sites are filtered according to GLIMPSE and IMPUTE5 imputation quality scores (INFO &gt; 0.9). b NRC rates of imputed genotypes across the non‑PAR segment of chromosome X. Variants are not filtered by imputation quality score, as imputation software does not provide scores for haploid genotypes. c NRC rates of imputed genotypes across autosomes and the PAR segment of chromosome X prior to filtering on imputation quality. d NRC rates and total number of imputed sites for each platform. Sites were filtered according to imputation quality score &gt; 0.9 and reference MAF &gt; 1%. e NRC rates for </a:t>
            </a:r>
            <a:r>
              <a:rPr lang="en-US" dirty="0" err="1"/>
              <a:t>downsampled</a:t>
            </a:r>
            <a:r>
              <a:rPr lang="en-US" dirty="0"/>
              <a:t> and full chromosome 38 reference panels for sites with reference MAF &gt; 1%. Results show both quality and non‑quality filtered sites. Data points show NRC rates for a single </a:t>
            </a:r>
            <a:r>
              <a:rPr lang="en-US" dirty="0" err="1"/>
              <a:t>downsampled</a:t>
            </a:r>
            <a:r>
              <a:rPr lang="en-US" dirty="0"/>
              <a:t> reference panel. Horizontal bars indicate mean NRC rates for each reference panel population size. f Number of imputed variants for </a:t>
            </a:r>
            <a:r>
              <a:rPr lang="en-US" dirty="0" err="1"/>
              <a:t>downsampled</a:t>
            </a:r>
            <a:r>
              <a:rPr lang="en-US" dirty="0"/>
              <a:t> and full chromosome 38 reference panels for sites with reference MAF &gt; 1%. Results show both quality and non‑quality filtered sites. Data points show the number of imputed variants for a single </a:t>
            </a:r>
            <a:r>
              <a:rPr lang="en-US" dirty="0" err="1"/>
              <a:t>downsampled</a:t>
            </a:r>
            <a:r>
              <a:rPr lang="en-US" dirty="0"/>
              <a:t> reference panel. Horizontal bars indicate the mean number of variants for each reference panel population size</a:t>
            </a:r>
          </a:p>
        </p:txBody>
      </p:sp>
      <p:sp>
        <p:nvSpPr>
          <p:cNvPr id="4" name="Slide Number Placeholder 3"/>
          <p:cNvSpPr>
            <a:spLocks noGrp="1"/>
          </p:cNvSpPr>
          <p:nvPr>
            <p:ph type="sldNum" sz="quarter" idx="5"/>
          </p:nvPr>
        </p:nvSpPr>
        <p:spPr/>
        <p:txBody>
          <a:bodyPr/>
          <a:lstStyle/>
          <a:p>
            <a:fld id="{1F389340-EA55-964E-94C3-5F87F4364576}" type="slidenum">
              <a:rPr lang="en-US" smtClean="0"/>
              <a:t>8</a:t>
            </a:fld>
            <a:endParaRPr lang="en-US"/>
          </a:p>
        </p:txBody>
      </p:sp>
    </p:spTree>
    <p:extLst>
      <p:ext uri="{BB962C8B-B14F-4D97-AF65-F5344CB8AC3E}">
        <p14:creationId xmlns:p14="http://schemas.microsoft.com/office/powerpoint/2010/main" val="3492812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Assignment and distribution of haplogroups in breed and village dogs. Each breed and village dog was assigned to an existing mitochondrial haplotype. Broad geographic categories based on sample origin</a:t>
            </a:r>
          </a:p>
        </p:txBody>
      </p:sp>
      <p:sp>
        <p:nvSpPr>
          <p:cNvPr id="4" name="Slide Number Placeholder 3"/>
          <p:cNvSpPr>
            <a:spLocks noGrp="1"/>
          </p:cNvSpPr>
          <p:nvPr>
            <p:ph type="sldNum" sz="quarter" idx="5"/>
          </p:nvPr>
        </p:nvSpPr>
        <p:spPr/>
        <p:txBody>
          <a:bodyPr/>
          <a:lstStyle/>
          <a:p>
            <a:fld id="{1F389340-EA55-964E-94C3-5F87F4364576}" type="slidenum">
              <a:rPr lang="en-US" smtClean="0"/>
              <a:t>9</a:t>
            </a:fld>
            <a:endParaRPr lang="en-US"/>
          </a:p>
        </p:txBody>
      </p:sp>
    </p:spTree>
    <p:extLst>
      <p:ext uri="{BB962C8B-B14F-4D97-AF65-F5344CB8AC3E}">
        <p14:creationId xmlns:p14="http://schemas.microsoft.com/office/powerpoint/2010/main" val="2204319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B9FE7-E8A1-F3DD-F8B8-ED9AC99C17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46BA7F-74FD-1105-A5E1-CBA982E54B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486848-F3A5-F884-05BC-9B18E6A34C55}"/>
              </a:ext>
            </a:extLst>
          </p:cNvPr>
          <p:cNvSpPr>
            <a:spLocks noGrp="1"/>
          </p:cNvSpPr>
          <p:nvPr>
            <p:ph type="dt" sz="half" idx="10"/>
          </p:nvPr>
        </p:nvSpPr>
        <p:spPr/>
        <p:txBody>
          <a:bodyPr/>
          <a:lstStyle/>
          <a:p>
            <a:fld id="{B1F902FA-CA6E-F44E-841E-A9CE4C3E337E}" type="datetimeFigureOut">
              <a:rPr lang="en-US" smtClean="0"/>
              <a:t>10/20/23</a:t>
            </a:fld>
            <a:endParaRPr lang="en-US"/>
          </a:p>
        </p:txBody>
      </p:sp>
      <p:sp>
        <p:nvSpPr>
          <p:cNvPr id="5" name="Footer Placeholder 4">
            <a:extLst>
              <a:ext uri="{FF2B5EF4-FFF2-40B4-BE49-F238E27FC236}">
                <a16:creationId xmlns:a16="http://schemas.microsoft.com/office/drawing/2014/main" id="{6D9A311C-8D6A-6444-BBD8-93692A176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26C5F7-18CC-AA6C-2173-96003CE9A0C3}"/>
              </a:ext>
            </a:extLst>
          </p:cNvPr>
          <p:cNvSpPr>
            <a:spLocks noGrp="1"/>
          </p:cNvSpPr>
          <p:nvPr>
            <p:ph type="sldNum" sz="quarter" idx="12"/>
          </p:nvPr>
        </p:nvSpPr>
        <p:spPr/>
        <p:txBody>
          <a:bodyPr/>
          <a:lstStyle/>
          <a:p>
            <a:fld id="{B3454309-851C-3746-AEEA-8FAB31152327}" type="slidenum">
              <a:rPr lang="en-US" smtClean="0"/>
              <a:t>‹#›</a:t>
            </a:fld>
            <a:endParaRPr lang="en-US"/>
          </a:p>
        </p:txBody>
      </p:sp>
    </p:spTree>
    <p:extLst>
      <p:ext uri="{BB962C8B-B14F-4D97-AF65-F5344CB8AC3E}">
        <p14:creationId xmlns:p14="http://schemas.microsoft.com/office/powerpoint/2010/main" val="2131238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6A27-30EA-5126-8B8F-61BAF02709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213070-B6C0-6F72-FB15-DBE94792E8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E795AD-361D-2E12-A8FF-7F584FDB5B7B}"/>
              </a:ext>
            </a:extLst>
          </p:cNvPr>
          <p:cNvSpPr>
            <a:spLocks noGrp="1"/>
          </p:cNvSpPr>
          <p:nvPr>
            <p:ph type="dt" sz="half" idx="10"/>
          </p:nvPr>
        </p:nvSpPr>
        <p:spPr/>
        <p:txBody>
          <a:bodyPr/>
          <a:lstStyle/>
          <a:p>
            <a:fld id="{B1F902FA-CA6E-F44E-841E-A9CE4C3E337E}" type="datetimeFigureOut">
              <a:rPr lang="en-US" smtClean="0"/>
              <a:t>10/20/23</a:t>
            </a:fld>
            <a:endParaRPr lang="en-US"/>
          </a:p>
        </p:txBody>
      </p:sp>
      <p:sp>
        <p:nvSpPr>
          <p:cNvPr id="5" name="Footer Placeholder 4">
            <a:extLst>
              <a:ext uri="{FF2B5EF4-FFF2-40B4-BE49-F238E27FC236}">
                <a16:creationId xmlns:a16="http://schemas.microsoft.com/office/drawing/2014/main" id="{445FEF80-7FAC-F0FC-87B0-4023E5891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574B09-F96D-5C22-684A-3A053F1607B5}"/>
              </a:ext>
            </a:extLst>
          </p:cNvPr>
          <p:cNvSpPr>
            <a:spLocks noGrp="1"/>
          </p:cNvSpPr>
          <p:nvPr>
            <p:ph type="sldNum" sz="quarter" idx="12"/>
          </p:nvPr>
        </p:nvSpPr>
        <p:spPr/>
        <p:txBody>
          <a:bodyPr/>
          <a:lstStyle/>
          <a:p>
            <a:fld id="{B3454309-851C-3746-AEEA-8FAB31152327}" type="slidenum">
              <a:rPr lang="en-US" smtClean="0"/>
              <a:t>‹#›</a:t>
            </a:fld>
            <a:endParaRPr lang="en-US"/>
          </a:p>
        </p:txBody>
      </p:sp>
    </p:spTree>
    <p:extLst>
      <p:ext uri="{BB962C8B-B14F-4D97-AF65-F5344CB8AC3E}">
        <p14:creationId xmlns:p14="http://schemas.microsoft.com/office/powerpoint/2010/main" val="1652852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2103C2-7B24-D27E-2FEA-91B9B411FE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64E8E9-B4B3-E7A2-E5C7-370CD675E0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22AFFC-3170-F529-C41A-CC267E6627DD}"/>
              </a:ext>
            </a:extLst>
          </p:cNvPr>
          <p:cNvSpPr>
            <a:spLocks noGrp="1"/>
          </p:cNvSpPr>
          <p:nvPr>
            <p:ph type="dt" sz="half" idx="10"/>
          </p:nvPr>
        </p:nvSpPr>
        <p:spPr/>
        <p:txBody>
          <a:bodyPr/>
          <a:lstStyle/>
          <a:p>
            <a:fld id="{B1F902FA-CA6E-F44E-841E-A9CE4C3E337E}" type="datetimeFigureOut">
              <a:rPr lang="en-US" smtClean="0"/>
              <a:t>10/20/23</a:t>
            </a:fld>
            <a:endParaRPr lang="en-US"/>
          </a:p>
        </p:txBody>
      </p:sp>
      <p:sp>
        <p:nvSpPr>
          <p:cNvPr id="5" name="Footer Placeholder 4">
            <a:extLst>
              <a:ext uri="{FF2B5EF4-FFF2-40B4-BE49-F238E27FC236}">
                <a16:creationId xmlns:a16="http://schemas.microsoft.com/office/drawing/2014/main" id="{064BD708-F073-57FA-EF65-6EEBFEA25E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B744E2-7217-16D9-AD72-32EDD252318B}"/>
              </a:ext>
            </a:extLst>
          </p:cNvPr>
          <p:cNvSpPr>
            <a:spLocks noGrp="1"/>
          </p:cNvSpPr>
          <p:nvPr>
            <p:ph type="sldNum" sz="quarter" idx="12"/>
          </p:nvPr>
        </p:nvSpPr>
        <p:spPr/>
        <p:txBody>
          <a:bodyPr/>
          <a:lstStyle/>
          <a:p>
            <a:fld id="{B3454309-851C-3746-AEEA-8FAB31152327}" type="slidenum">
              <a:rPr lang="en-US" smtClean="0"/>
              <a:t>‹#›</a:t>
            </a:fld>
            <a:endParaRPr lang="en-US"/>
          </a:p>
        </p:txBody>
      </p:sp>
    </p:spTree>
    <p:extLst>
      <p:ext uri="{BB962C8B-B14F-4D97-AF65-F5344CB8AC3E}">
        <p14:creationId xmlns:p14="http://schemas.microsoft.com/office/powerpoint/2010/main" val="3249917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CBECB-079B-1DD8-A3D2-757ABA57D9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DEA312-B646-157C-6380-A52435BAE7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C922A1-7E33-EA84-93FC-583ED0DA0FA9}"/>
              </a:ext>
            </a:extLst>
          </p:cNvPr>
          <p:cNvSpPr>
            <a:spLocks noGrp="1"/>
          </p:cNvSpPr>
          <p:nvPr>
            <p:ph type="dt" sz="half" idx="10"/>
          </p:nvPr>
        </p:nvSpPr>
        <p:spPr/>
        <p:txBody>
          <a:bodyPr/>
          <a:lstStyle/>
          <a:p>
            <a:fld id="{B1F902FA-CA6E-F44E-841E-A9CE4C3E337E}" type="datetimeFigureOut">
              <a:rPr lang="en-US" smtClean="0"/>
              <a:t>10/20/23</a:t>
            </a:fld>
            <a:endParaRPr lang="en-US"/>
          </a:p>
        </p:txBody>
      </p:sp>
      <p:sp>
        <p:nvSpPr>
          <p:cNvPr id="5" name="Footer Placeholder 4">
            <a:extLst>
              <a:ext uri="{FF2B5EF4-FFF2-40B4-BE49-F238E27FC236}">
                <a16:creationId xmlns:a16="http://schemas.microsoft.com/office/drawing/2014/main" id="{2D7F9B00-0FE8-1CA2-B30C-FC43D88DC8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993E5F-07DB-4638-58F6-211F05CBA5E9}"/>
              </a:ext>
            </a:extLst>
          </p:cNvPr>
          <p:cNvSpPr>
            <a:spLocks noGrp="1"/>
          </p:cNvSpPr>
          <p:nvPr>
            <p:ph type="sldNum" sz="quarter" idx="12"/>
          </p:nvPr>
        </p:nvSpPr>
        <p:spPr/>
        <p:txBody>
          <a:bodyPr/>
          <a:lstStyle/>
          <a:p>
            <a:fld id="{B3454309-851C-3746-AEEA-8FAB31152327}" type="slidenum">
              <a:rPr lang="en-US" smtClean="0"/>
              <a:t>‹#›</a:t>
            </a:fld>
            <a:endParaRPr lang="en-US"/>
          </a:p>
        </p:txBody>
      </p:sp>
    </p:spTree>
    <p:extLst>
      <p:ext uri="{BB962C8B-B14F-4D97-AF65-F5344CB8AC3E}">
        <p14:creationId xmlns:p14="http://schemas.microsoft.com/office/powerpoint/2010/main" val="749424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1AC2-4D81-EB34-56B9-2500482C86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E9D805-F3E8-76B5-A9EF-F1FC178AE7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221D2E-44C7-F595-74CB-4C9A4CECCF37}"/>
              </a:ext>
            </a:extLst>
          </p:cNvPr>
          <p:cNvSpPr>
            <a:spLocks noGrp="1"/>
          </p:cNvSpPr>
          <p:nvPr>
            <p:ph type="dt" sz="half" idx="10"/>
          </p:nvPr>
        </p:nvSpPr>
        <p:spPr/>
        <p:txBody>
          <a:bodyPr/>
          <a:lstStyle/>
          <a:p>
            <a:fld id="{B1F902FA-CA6E-F44E-841E-A9CE4C3E337E}" type="datetimeFigureOut">
              <a:rPr lang="en-US" smtClean="0"/>
              <a:t>10/20/23</a:t>
            </a:fld>
            <a:endParaRPr lang="en-US"/>
          </a:p>
        </p:txBody>
      </p:sp>
      <p:sp>
        <p:nvSpPr>
          <p:cNvPr id="5" name="Footer Placeholder 4">
            <a:extLst>
              <a:ext uri="{FF2B5EF4-FFF2-40B4-BE49-F238E27FC236}">
                <a16:creationId xmlns:a16="http://schemas.microsoft.com/office/drawing/2014/main" id="{F4B868FD-B1B8-8FE7-F029-B196BC951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4EBC08-012D-B9FC-93D5-65DD5D366A2A}"/>
              </a:ext>
            </a:extLst>
          </p:cNvPr>
          <p:cNvSpPr>
            <a:spLocks noGrp="1"/>
          </p:cNvSpPr>
          <p:nvPr>
            <p:ph type="sldNum" sz="quarter" idx="12"/>
          </p:nvPr>
        </p:nvSpPr>
        <p:spPr/>
        <p:txBody>
          <a:bodyPr/>
          <a:lstStyle/>
          <a:p>
            <a:fld id="{B3454309-851C-3746-AEEA-8FAB31152327}" type="slidenum">
              <a:rPr lang="en-US" smtClean="0"/>
              <a:t>‹#›</a:t>
            </a:fld>
            <a:endParaRPr lang="en-US"/>
          </a:p>
        </p:txBody>
      </p:sp>
    </p:spTree>
    <p:extLst>
      <p:ext uri="{BB962C8B-B14F-4D97-AF65-F5344CB8AC3E}">
        <p14:creationId xmlns:p14="http://schemas.microsoft.com/office/powerpoint/2010/main" val="3565908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7626-83CE-4EE3-1527-96308BF881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43D90E-EF54-B875-1DC1-887A9667C6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F7E1CD-7801-E61D-1F9D-3CB9C8EB73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E1DC3D-3728-9B50-96AE-1046443BD2AC}"/>
              </a:ext>
            </a:extLst>
          </p:cNvPr>
          <p:cNvSpPr>
            <a:spLocks noGrp="1"/>
          </p:cNvSpPr>
          <p:nvPr>
            <p:ph type="dt" sz="half" idx="10"/>
          </p:nvPr>
        </p:nvSpPr>
        <p:spPr/>
        <p:txBody>
          <a:bodyPr/>
          <a:lstStyle/>
          <a:p>
            <a:fld id="{B1F902FA-CA6E-F44E-841E-A9CE4C3E337E}" type="datetimeFigureOut">
              <a:rPr lang="en-US" smtClean="0"/>
              <a:t>10/20/23</a:t>
            </a:fld>
            <a:endParaRPr lang="en-US"/>
          </a:p>
        </p:txBody>
      </p:sp>
      <p:sp>
        <p:nvSpPr>
          <p:cNvPr id="6" name="Footer Placeholder 5">
            <a:extLst>
              <a:ext uri="{FF2B5EF4-FFF2-40B4-BE49-F238E27FC236}">
                <a16:creationId xmlns:a16="http://schemas.microsoft.com/office/drawing/2014/main" id="{1AA899B1-D35C-6E6C-EDFF-F7369F1674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1D200F-317F-F6DF-497D-61B8FEF3699A}"/>
              </a:ext>
            </a:extLst>
          </p:cNvPr>
          <p:cNvSpPr>
            <a:spLocks noGrp="1"/>
          </p:cNvSpPr>
          <p:nvPr>
            <p:ph type="sldNum" sz="quarter" idx="12"/>
          </p:nvPr>
        </p:nvSpPr>
        <p:spPr/>
        <p:txBody>
          <a:bodyPr/>
          <a:lstStyle/>
          <a:p>
            <a:fld id="{B3454309-851C-3746-AEEA-8FAB31152327}" type="slidenum">
              <a:rPr lang="en-US" smtClean="0"/>
              <a:t>‹#›</a:t>
            </a:fld>
            <a:endParaRPr lang="en-US"/>
          </a:p>
        </p:txBody>
      </p:sp>
    </p:spTree>
    <p:extLst>
      <p:ext uri="{BB962C8B-B14F-4D97-AF65-F5344CB8AC3E}">
        <p14:creationId xmlns:p14="http://schemas.microsoft.com/office/powerpoint/2010/main" val="1530280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8E0E4-EBA8-616D-81CD-8F8C3CC60C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987FF7-05F2-F968-E20C-5ACDEF2048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2939DF-A81D-F0C2-BAC8-BBDE8AA21B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FA6D37-E3DB-A85D-38DB-7944555A10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4A2559-3279-F06C-0A2C-4ECF935925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37B43A-B80C-D0DD-F051-F2EBB6098D74}"/>
              </a:ext>
            </a:extLst>
          </p:cNvPr>
          <p:cNvSpPr>
            <a:spLocks noGrp="1"/>
          </p:cNvSpPr>
          <p:nvPr>
            <p:ph type="dt" sz="half" idx="10"/>
          </p:nvPr>
        </p:nvSpPr>
        <p:spPr/>
        <p:txBody>
          <a:bodyPr/>
          <a:lstStyle/>
          <a:p>
            <a:fld id="{B1F902FA-CA6E-F44E-841E-A9CE4C3E337E}" type="datetimeFigureOut">
              <a:rPr lang="en-US" smtClean="0"/>
              <a:t>10/20/23</a:t>
            </a:fld>
            <a:endParaRPr lang="en-US"/>
          </a:p>
        </p:txBody>
      </p:sp>
      <p:sp>
        <p:nvSpPr>
          <p:cNvPr id="8" name="Footer Placeholder 7">
            <a:extLst>
              <a:ext uri="{FF2B5EF4-FFF2-40B4-BE49-F238E27FC236}">
                <a16:creationId xmlns:a16="http://schemas.microsoft.com/office/drawing/2014/main" id="{4B21ED81-DB3C-D30D-E7D3-EB3F71E2E6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264E6E-37A2-5CA6-D32A-A1E35C25E11D}"/>
              </a:ext>
            </a:extLst>
          </p:cNvPr>
          <p:cNvSpPr>
            <a:spLocks noGrp="1"/>
          </p:cNvSpPr>
          <p:nvPr>
            <p:ph type="sldNum" sz="quarter" idx="12"/>
          </p:nvPr>
        </p:nvSpPr>
        <p:spPr/>
        <p:txBody>
          <a:bodyPr/>
          <a:lstStyle/>
          <a:p>
            <a:fld id="{B3454309-851C-3746-AEEA-8FAB31152327}" type="slidenum">
              <a:rPr lang="en-US" smtClean="0"/>
              <a:t>‹#›</a:t>
            </a:fld>
            <a:endParaRPr lang="en-US"/>
          </a:p>
        </p:txBody>
      </p:sp>
    </p:spTree>
    <p:extLst>
      <p:ext uri="{BB962C8B-B14F-4D97-AF65-F5344CB8AC3E}">
        <p14:creationId xmlns:p14="http://schemas.microsoft.com/office/powerpoint/2010/main" val="717534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29283-1AA1-3388-13AB-5168695785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D8BF3A-BBDA-B137-BBAE-901320322414}"/>
              </a:ext>
            </a:extLst>
          </p:cNvPr>
          <p:cNvSpPr>
            <a:spLocks noGrp="1"/>
          </p:cNvSpPr>
          <p:nvPr>
            <p:ph type="dt" sz="half" idx="10"/>
          </p:nvPr>
        </p:nvSpPr>
        <p:spPr/>
        <p:txBody>
          <a:bodyPr/>
          <a:lstStyle/>
          <a:p>
            <a:fld id="{B1F902FA-CA6E-F44E-841E-A9CE4C3E337E}" type="datetimeFigureOut">
              <a:rPr lang="en-US" smtClean="0"/>
              <a:t>10/20/23</a:t>
            </a:fld>
            <a:endParaRPr lang="en-US"/>
          </a:p>
        </p:txBody>
      </p:sp>
      <p:sp>
        <p:nvSpPr>
          <p:cNvPr id="4" name="Footer Placeholder 3">
            <a:extLst>
              <a:ext uri="{FF2B5EF4-FFF2-40B4-BE49-F238E27FC236}">
                <a16:creationId xmlns:a16="http://schemas.microsoft.com/office/drawing/2014/main" id="{D4CAE484-914F-0C8B-0B73-9F3A72F9E6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88F18E-29D5-9902-3FA2-6C1760802742}"/>
              </a:ext>
            </a:extLst>
          </p:cNvPr>
          <p:cNvSpPr>
            <a:spLocks noGrp="1"/>
          </p:cNvSpPr>
          <p:nvPr>
            <p:ph type="sldNum" sz="quarter" idx="12"/>
          </p:nvPr>
        </p:nvSpPr>
        <p:spPr/>
        <p:txBody>
          <a:bodyPr/>
          <a:lstStyle/>
          <a:p>
            <a:fld id="{B3454309-851C-3746-AEEA-8FAB31152327}" type="slidenum">
              <a:rPr lang="en-US" smtClean="0"/>
              <a:t>‹#›</a:t>
            </a:fld>
            <a:endParaRPr lang="en-US"/>
          </a:p>
        </p:txBody>
      </p:sp>
    </p:spTree>
    <p:extLst>
      <p:ext uri="{BB962C8B-B14F-4D97-AF65-F5344CB8AC3E}">
        <p14:creationId xmlns:p14="http://schemas.microsoft.com/office/powerpoint/2010/main" val="3363923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3B9FB8-34FC-EF17-0D39-D59860C59EE3}"/>
              </a:ext>
            </a:extLst>
          </p:cNvPr>
          <p:cNvSpPr>
            <a:spLocks noGrp="1"/>
          </p:cNvSpPr>
          <p:nvPr>
            <p:ph type="dt" sz="half" idx="10"/>
          </p:nvPr>
        </p:nvSpPr>
        <p:spPr/>
        <p:txBody>
          <a:bodyPr/>
          <a:lstStyle/>
          <a:p>
            <a:fld id="{B1F902FA-CA6E-F44E-841E-A9CE4C3E337E}" type="datetimeFigureOut">
              <a:rPr lang="en-US" smtClean="0"/>
              <a:t>10/20/23</a:t>
            </a:fld>
            <a:endParaRPr lang="en-US"/>
          </a:p>
        </p:txBody>
      </p:sp>
      <p:sp>
        <p:nvSpPr>
          <p:cNvPr id="3" name="Footer Placeholder 2">
            <a:extLst>
              <a:ext uri="{FF2B5EF4-FFF2-40B4-BE49-F238E27FC236}">
                <a16:creationId xmlns:a16="http://schemas.microsoft.com/office/drawing/2014/main" id="{067BFA85-8383-A42E-8682-73A58B3F44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63121B-46EC-50A3-CA38-B0808FBA9FE1}"/>
              </a:ext>
            </a:extLst>
          </p:cNvPr>
          <p:cNvSpPr>
            <a:spLocks noGrp="1"/>
          </p:cNvSpPr>
          <p:nvPr>
            <p:ph type="sldNum" sz="quarter" idx="12"/>
          </p:nvPr>
        </p:nvSpPr>
        <p:spPr/>
        <p:txBody>
          <a:bodyPr/>
          <a:lstStyle/>
          <a:p>
            <a:fld id="{B3454309-851C-3746-AEEA-8FAB31152327}" type="slidenum">
              <a:rPr lang="en-US" smtClean="0"/>
              <a:t>‹#›</a:t>
            </a:fld>
            <a:endParaRPr lang="en-US"/>
          </a:p>
        </p:txBody>
      </p:sp>
    </p:spTree>
    <p:extLst>
      <p:ext uri="{BB962C8B-B14F-4D97-AF65-F5344CB8AC3E}">
        <p14:creationId xmlns:p14="http://schemas.microsoft.com/office/powerpoint/2010/main" val="2605984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F5D79-F019-DE13-82B0-F6903BB2D5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F123F8-A77A-FF13-3DAC-7302AB629D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D88DD8-ABDF-A28B-E3DE-28FA08748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7F2141-2B4B-9B09-2080-8B87A99B1DFF}"/>
              </a:ext>
            </a:extLst>
          </p:cNvPr>
          <p:cNvSpPr>
            <a:spLocks noGrp="1"/>
          </p:cNvSpPr>
          <p:nvPr>
            <p:ph type="dt" sz="half" idx="10"/>
          </p:nvPr>
        </p:nvSpPr>
        <p:spPr/>
        <p:txBody>
          <a:bodyPr/>
          <a:lstStyle/>
          <a:p>
            <a:fld id="{B1F902FA-CA6E-F44E-841E-A9CE4C3E337E}" type="datetimeFigureOut">
              <a:rPr lang="en-US" smtClean="0"/>
              <a:t>10/20/23</a:t>
            </a:fld>
            <a:endParaRPr lang="en-US"/>
          </a:p>
        </p:txBody>
      </p:sp>
      <p:sp>
        <p:nvSpPr>
          <p:cNvPr id="6" name="Footer Placeholder 5">
            <a:extLst>
              <a:ext uri="{FF2B5EF4-FFF2-40B4-BE49-F238E27FC236}">
                <a16:creationId xmlns:a16="http://schemas.microsoft.com/office/drawing/2014/main" id="{C4B74CF8-655C-212F-F82B-9468A7D1A4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3E1B17-0466-050F-D95A-CE398C345514}"/>
              </a:ext>
            </a:extLst>
          </p:cNvPr>
          <p:cNvSpPr>
            <a:spLocks noGrp="1"/>
          </p:cNvSpPr>
          <p:nvPr>
            <p:ph type="sldNum" sz="quarter" idx="12"/>
          </p:nvPr>
        </p:nvSpPr>
        <p:spPr/>
        <p:txBody>
          <a:bodyPr/>
          <a:lstStyle/>
          <a:p>
            <a:fld id="{B3454309-851C-3746-AEEA-8FAB31152327}" type="slidenum">
              <a:rPr lang="en-US" smtClean="0"/>
              <a:t>‹#›</a:t>
            </a:fld>
            <a:endParaRPr lang="en-US"/>
          </a:p>
        </p:txBody>
      </p:sp>
    </p:spTree>
    <p:extLst>
      <p:ext uri="{BB962C8B-B14F-4D97-AF65-F5344CB8AC3E}">
        <p14:creationId xmlns:p14="http://schemas.microsoft.com/office/powerpoint/2010/main" val="4035992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898E-A287-2B9A-98B5-F0695ADB08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A26546-927E-66A6-014D-671C1DCEC2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A0CDAA-A481-0857-A0CB-66B67B537B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57A771-F380-2428-1FA5-D4B2921194FD}"/>
              </a:ext>
            </a:extLst>
          </p:cNvPr>
          <p:cNvSpPr>
            <a:spLocks noGrp="1"/>
          </p:cNvSpPr>
          <p:nvPr>
            <p:ph type="dt" sz="half" idx="10"/>
          </p:nvPr>
        </p:nvSpPr>
        <p:spPr/>
        <p:txBody>
          <a:bodyPr/>
          <a:lstStyle/>
          <a:p>
            <a:fld id="{B1F902FA-CA6E-F44E-841E-A9CE4C3E337E}" type="datetimeFigureOut">
              <a:rPr lang="en-US" smtClean="0"/>
              <a:t>10/20/23</a:t>
            </a:fld>
            <a:endParaRPr lang="en-US"/>
          </a:p>
        </p:txBody>
      </p:sp>
      <p:sp>
        <p:nvSpPr>
          <p:cNvPr id="6" name="Footer Placeholder 5">
            <a:extLst>
              <a:ext uri="{FF2B5EF4-FFF2-40B4-BE49-F238E27FC236}">
                <a16:creationId xmlns:a16="http://schemas.microsoft.com/office/drawing/2014/main" id="{8D955A3C-9ACA-80BD-AA0A-888F6C856E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EA2D6E-5953-2907-BB0B-7DB1C1FDACB1}"/>
              </a:ext>
            </a:extLst>
          </p:cNvPr>
          <p:cNvSpPr>
            <a:spLocks noGrp="1"/>
          </p:cNvSpPr>
          <p:nvPr>
            <p:ph type="sldNum" sz="quarter" idx="12"/>
          </p:nvPr>
        </p:nvSpPr>
        <p:spPr/>
        <p:txBody>
          <a:bodyPr/>
          <a:lstStyle/>
          <a:p>
            <a:fld id="{B3454309-851C-3746-AEEA-8FAB31152327}" type="slidenum">
              <a:rPr lang="en-US" smtClean="0"/>
              <a:t>‹#›</a:t>
            </a:fld>
            <a:endParaRPr lang="en-US"/>
          </a:p>
        </p:txBody>
      </p:sp>
    </p:spTree>
    <p:extLst>
      <p:ext uri="{BB962C8B-B14F-4D97-AF65-F5344CB8AC3E}">
        <p14:creationId xmlns:p14="http://schemas.microsoft.com/office/powerpoint/2010/main" val="2564191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149A79-09D2-9470-20A0-225A31163D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21B715-0DF5-0E5B-9539-B36DAC246C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CD02FF-9B47-159F-48BE-BC13B7A0A8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F902FA-CA6E-F44E-841E-A9CE4C3E337E}" type="datetimeFigureOut">
              <a:rPr lang="en-US" smtClean="0"/>
              <a:t>10/20/23</a:t>
            </a:fld>
            <a:endParaRPr lang="en-US"/>
          </a:p>
        </p:txBody>
      </p:sp>
      <p:sp>
        <p:nvSpPr>
          <p:cNvPr id="5" name="Footer Placeholder 4">
            <a:extLst>
              <a:ext uri="{FF2B5EF4-FFF2-40B4-BE49-F238E27FC236}">
                <a16:creationId xmlns:a16="http://schemas.microsoft.com/office/drawing/2014/main" id="{118EE340-BA65-E48F-C8EE-2D604384E1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48F06D-70A2-C48B-6CFD-AC0BCBD761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454309-851C-3746-AEEA-8FAB31152327}" type="slidenum">
              <a:rPr lang="en-US" smtClean="0"/>
              <a:t>‹#›</a:t>
            </a:fld>
            <a:endParaRPr lang="en-US"/>
          </a:p>
        </p:txBody>
      </p:sp>
    </p:spTree>
    <p:extLst>
      <p:ext uri="{BB962C8B-B14F-4D97-AF65-F5344CB8AC3E}">
        <p14:creationId xmlns:p14="http://schemas.microsoft.com/office/powerpoint/2010/main" val="662215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92D65-ED40-B52F-94E7-A9CECB8AB3A0}"/>
              </a:ext>
            </a:extLst>
          </p:cNvPr>
          <p:cNvSpPr>
            <a:spLocks noGrp="1"/>
          </p:cNvSpPr>
          <p:nvPr>
            <p:ph type="ctrTitle"/>
          </p:nvPr>
        </p:nvSpPr>
        <p:spPr/>
        <p:txBody>
          <a:bodyPr>
            <a:normAutofit/>
          </a:bodyPr>
          <a:lstStyle/>
          <a:p>
            <a:r>
              <a:rPr lang="en-US" sz="4000" dirty="0">
                <a:solidFill>
                  <a:srgbClr val="000000"/>
                </a:solidFill>
                <a:effectLst/>
              </a:rPr>
              <a:t>Genome sequencing of 2000 canids by the Dog10K consortium advances the understanding of demography, genome function and architecture</a:t>
            </a:r>
            <a:endParaRPr lang="en-US" sz="4000" dirty="0"/>
          </a:p>
        </p:txBody>
      </p:sp>
      <p:sp>
        <p:nvSpPr>
          <p:cNvPr id="3" name="Subtitle 2">
            <a:extLst>
              <a:ext uri="{FF2B5EF4-FFF2-40B4-BE49-F238E27FC236}">
                <a16:creationId xmlns:a16="http://schemas.microsoft.com/office/drawing/2014/main" id="{08CF5805-298D-60AA-58B4-3B64C4E8B96A}"/>
              </a:ext>
            </a:extLst>
          </p:cNvPr>
          <p:cNvSpPr>
            <a:spLocks noGrp="1"/>
          </p:cNvSpPr>
          <p:nvPr>
            <p:ph type="subTitle" idx="1"/>
          </p:nvPr>
        </p:nvSpPr>
        <p:spPr/>
        <p:txBody>
          <a:bodyPr/>
          <a:lstStyle/>
          <a:p>
            <a:pPr algn="ctr"/>
            <a:r>
              <a:rPr lang="en-US" dirty="0">
                <a:solidFill>
                  <a:srgbClr val="000000"/>
                </a:solidFill>
                <a:effectLst/>
              </a:rPr>
              <a:t>Journal Club</a:t>
            </a:r>
          </a:p>
          <a:p>
            <a:pPr algn="ctr"/>
            <a:r>
              <a:rPr lang="en-US" dirty="0">
                <a:solidFill>
                  <a:srgbClr val="000000"/>
                </a:solidFill>
                <a:effectLst/>
              </a:rPr>
              <a:t>Jingxuan Chen, Oct 20, 2023</a:t>
            </a:r>
          </a:p>
        </p:txBody>
      </p:sp>
    </p:spTree>
    <p:extLst>
      <p:ext uri="{BB962C8B-B14F-4D97-AF65-F5344CB8AC3E}">
        <p14:creationId xmlns:p14="http://schemas.microsoft.com/office/powerpoint/2010/main" val="4266684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graphs with different colored squares&#10;&#10;Description automatically generated with medium confidence">
            <a:extLst>
              <a:ext uri="{FF2B5EF4-FFF2-40B4-BE49-F238E27FC236}">
                <a16:creationId xmlns:a16="http://schemas.microsoft.com/office/drawing/2014/main" id="{10E9222B-27EA-59AD-7C5D-FD6248DC1670}"/>
              </a:ext>
            </a:extLst>
          </p:cNvPr>
          <p:cNvPicPr>
            <a:picLocks noChangeAspect="1"/>
          </p:cNvPicPr>
          <p:nvPr/>
        </p:nvPicPr>
        <p:blipFill>
          <a:blip r:embed="rId3"/>
          <a:stretch>
            <a:fillRect/>
          </a:stretch>
        </p:blipFill>
        <p:spPr>
          <a:xfrm>
            <a:off x="1767840" y="289324"/>
            <a:ext cx="9495785" cy="6279352"/>
          </a:xfrm>
          <a:prstGeom prst="rect">
            <a:avLst/>
          </a:prstGeom>
        </p:spPr>
      </p:pic>
      <p:sp>
        <p:nvSpPr>
          <p:cNvPr id="4" name="TextBox 3">
            <a:extLst>
              <a:ext uri="{FF2B5EF4-FFF2-40B4-BE49-F238E27FC236}">
                <a16:creationId xmlns:a16="http://schemas.microsoft.com/office/drawing/2014/main" id="{20E542A4-9E43-0F7D-DBDA-7F2A61F331C7}"/>
              </a:ext>
            </a:extLst>
          </p:cNvPr>
          <p:cNvSpPr txBox="1"/>
          <p:nvPr/>
        </p:nvSpPr>
        <p:spPr>
          <a:xfrm>
            <a:off x="203200" y="182880"/>
            <a:ext cx="2326640" cy="369332"/>
          </a:xfrm>
          <a:prstGeom prst="rect">
            <a:avLst/>
          </a:prstGeom>
          <a:noFill/>
        </p:spPr>
        <p:txBody>
          <a:bodyPr wrap="square" rtlCol="0">
            <a:spAutoFit/>
          </a:bodyPr>
          <a:lstStyle/>
          <a:p>
            <a:r>
              <a:rPr lang="en-US" b="1" dirty="0"/>
              <a:t>Figure 7</a:t>
            </a:r>
          </a:p>
        </p:txBody>
      </p:sp>
    </p:spTree>
    <p:extLst>
      <p:ext uri="{BB962C8B-B14F-4D97-AF65-F5344CB8AC3E}">
        <p14:creationId xmlns:p14="http://schemas.microsoft.com/office/powerpoint/2010/main" val="112385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og network&#10;&#10;Description automatically generated">
            <a:extLst>
              <a:ext uri="{FF2B5EF4-FFF2-40B4-BE49-F238E27FC236}">
                <a16:creationId xmlns:a16="http://schemas.microsoft.com/office/drawing/2014/main" id="{553D0B6A-6206-9FA5-994A-175D3AF6E6E5}"/>
              </a:ext>
            </a:extLst>
          </p:cNvPr>
          <p:cNvPicPr>
            <a:picLocks noChangeAspect="1"/>
          </p:cNvPicPr>
          <p:nvPr/>
        </p:nvPicPr>
        <p:blipFill>
          <a:blip r:embed="rId3"/>
          <a:stretch>
            <a:fillRect/>
          </a:stretch>
        </p:blipFill>
        <p:spPr>
          <a:xfrm>
            <a:off x="7467600" y="3033612"/>
            <a:ext cx="4551680" cy="2114967"/>
          </a:xfrm>
          <a:prstGeom prst="rect">
            <a:avLst/>
          </a:prstGeom>
        </p:spPr>
      </p:pic>
      <p:pic>
        <p:nvPicPr>
          <p:cNvPr id="4" name="Picture 3" descr="A screenshot of a graph&#10;&#10;Description automatically generated">
            <a:extLst>
              <a:ext uri="{FF2B5EF4-FFF2-40B4-BE49-F238E27FC236}">
                <a16:creationId xmlns:a16="http://schemas.microsoft.com/office/drawing/2014/main" id="{C033FCFA-B625-3450-2D73-B0034ECB17F3}"/>
              </a:ext>
            </a:extLst>
          </p:cNvPr>
          <p:cNvPicPr>
            <a:picLocks noChangeAspect="1"/>
          </p:cNvPicPr>
          <p:nvPr/>
        </p:nvPicPr>
        <p:blipFill>
          <a:blip r:embed="rId4"/>
          <a:stretch>
            <a:fillRect/>
          </a:stretch>
        </p:blipFill>
        <p:spPr>
          <a:xfrm>
            <a:off x="926682" y="79513"/>
            <a:ext cx="6465082" cy="6778487"/>
          </a:xfrm>
          <a:prstGeom prst="rect">
            <a:avLst/>
          </a:prstGeom>
        </p:spPr>
      </p:pic>
      <p:sp>
        <p:nvSpPr>
          <p:cNvPr id="6" name="TextBox 5">
            <a:extLst>
              <a:ext uri="{FF2B5EF4-FFF2-40B4-BE49-F238E27FC236}">
                <a16:creationId xmlns:a16="http://schemas.microsoft.com/office/drawing/2014/main" id="{29E3CE19-99D0-9EA2-BF4B-4D5DCDB3B4C4}"/>
              </a:ext>
            </a:extLst>
          </p:cNvPr>
          <p:cNvSpPr txBox="1"/>
          <p:nvPr/>
        </p:nvSpPr>
        <p:spPr>
          <a:xfrm>
            <a:off x="203200" y="182880"/>
            <a:ext cx="2326640" cy="369332"/>
          </a:xfrm>
          <a:prstGeom prst="rect">
            <a:avLst/>
          </a:prstGeom>
          <a:noFill/>
        </p:spPr>
        <p:txBody>
          <a:bodyPr wrap="square" rtlCol="0">
            <a:spAutoFit/>
          </a:bodyPr>
          <a:lstStyle/>
          <a:p>
            <a:r>
              <a:rPr lang="en-US" b="1" dirty="0"/>
              <a:t>Figure 8</a:t>
            </a:r>
          </a:p>
        </p:txBody>
      </p:sp>
    </p:spTree>
    <p:extLst>
      <p:ext uri="{BB962C8B-B14F-4D97-AF65-F5344CB8AC3E}">
        <p14:creationId xmlns:p14="http://schemas.microsoft.com/office/powerpoint/2010/main" val="2433448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graphs and diagrams&#10;&#10;Description automatically generated">
            <a:extLst>
              <a:ext uri="{FF2B5EF4-FFF2-40B4-BE49-F238E27FC236}">
                <a16:creationId xmlns:a16="http://schemas.microsoft.com/office/drawing/2014/main" id="{F5A9FDB7-5586-5DD6-7F78-21DA8E92A5A7}"/>
              </a:ext>
            </a:extLst>
          </p:cNvPr>
          <p:cNvPicPr>
            <a:picLocks noChangeAspect="1"/>
          </p:cNvPicPr>
          <p:nvPr/>
        </p:nvPicPr>
        <p:blipFill>
          <a:blip r:embed="rId3"/>
          <a:stretch>
            <a:fillRect/>
          </a:stretch>
        </p:blipFill>
        <p:spPr>
          <a:xfrm>
            <a:off x="2406294" y="0"/>
            <a:ext cx="7379411" cy="6858000"/>
          </a:xfrm>
          <a:prstGeom prst="rect">
            <a:avLst/>
          </a:prstGeom>
        </p:spPr>
      </p:pic>
      <p:sp>
        <p:nvSpPr>
          <p:cNvPr id="4" name="TextBox 3">
            <a:extLst>
              <a:ext uri="{FF2B5EF4-FFF2-40B4-BE49-F238E27FC236}">
                <a16:creationId xmlns:a16="http://schemas.microsoft.com/office/drawing/2014/main" id="{C8AC818F-EFFD-7D4C-2915-4DF9CD381890}"/>
              </a:ext>
            </a:extLst>
          </p:cNvPr>
          <p:cNvSpPr txBox="1"/>
          <p:nvPr/>
        </p:nvSpPr>
        <p:spPr>
          <a:xfrm>
            <a:off x="203200" y="182880"/>
            <a:ext cx="2326640" cy="369332"/>
          </a:xfrm>
          <a:prstGeom prst="rect">
            <a:avLst/>
          </a:prstGeom>
          <a:noFill/>
        </p:spPr>
        <p:txBody>
          <a:bodyPr wrap="square" rtlCol="0">
            <a:spAutoFit/>
          </a:bodyPr>
          <a:lstStyle/>
          <a:p>
            <a:r>
              <a:rPr lang="en-US" b="1" dirty="0"/>
              <a:t>Figure 9</a:t>
            </a:r>
          </a:p>
        </p:txBody>
      </p:sp>
    </p:spTree>
    <p:extLst>
      <p:ext uri="{BB962C8B-B14F-4D97-AF65-F5344CB8AC3E}">
        <p14:creationId xmlns:p14="http://schemas.microsoft.com/office/powerpoint/2010/main" val="4143484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colored lines&#10;&#10;Description automatically generated">
            <a:extLst>
              <a:ext uri="{FF2B5EF4-FFF2-40B4-BE49-F238E27FC236}">
                <a16:creationId xmlns:a16="http://schemas.microsoft.com/office/drawing/2014/main" id="{923A0ACE-E3DC-7D3E-48A0-48F4623899A6}"/>
              </a:ext>
            </a:extLst>
          </p:cNvPr>
          <p:cNvPicPr>
            <a:picLocks noChangeAspect="1"/>
          </p:cNvPicPr>
          <p:nvPr/>
        </p:nvPicPr>
        <p:blipFill>
          <a:blip r:embed="rId3"/>
          <a:stretch>
            <a:fillRect/>
          </a:stretch>
        </p:blipFill>
        <p:spPr>
          <a:xfrm>
            <a:off x="39370" y="718652"/>
            <a:ext cx="6009178" cy="5420693"/>
          </a:xfrm>
          <a:prstGeom prst="rect">
            <a:avLst/>
          </a:prstGeom>
        </p:spPr>
      </p:pic>
      <p:pic>
        <p:nvPicPr>
          <p:cNvPr id="5" name="Picture 4" descr="A graph of a number of dots&#10;&#10;Description automatically generated with medium confidence">
            <a:extLst>
              <a:ext uri="{FF2B5EF4-FFF2-40B4-BE49-F238E27FC236}">
                <a16:creationId xmlns:a16="http://schemas.microsoft.com/office/drawing/2014/main" id="{3BB265A1-8486-6C03-CC50-987FBF72332C}"/>
              </a:ext>
            </a:extLst>
          </p:cNvPr>
          <p:cNvPicPr>
            <a:picLocks noChangeAspect="1"/>
          </p:cNvPicPr>
          <p:nvPr/>
        </p:nvPicPr>
        <p:blipFill>
          <a:blip r:embed="rId4"/>
          <a:stretch>
            <a:fillRect/>
          </a:stretch>
        </p:blipFill>
        <p:spPr>
          <a:xfrm>
            <a:off x="6009178" y="993530"/>
            <a:ext cx="6143452" cy="4870939"/>
          </a:xfrm>
          <a:prstGeom prst="rect">
            <a:avLst/>
          </a:prstGeom>
        </p:spPr>
      </p:pic>
      <p:sp>
        <p:nvSpPr>
          <p:cNvPr id="6" name="TextBox 5">
            <a:extLst>
              <a:ext uri="{FF2B5EF4-FFF2-40B4-BE49-F238E27FC236}">
                <a16:creationId xmlns:a16="http://schemas.microsoft.com/office/drawing/2014/main" id="{AD52D5DA-17DF-AB98-E2C3-89F656ED2718}"/>
              </a:ext>
            </a:extLst>
          </p:cNvPr>
          <p:cNvSpPr txBox="1"/>
          <p:nvPr/>
        </p:nvSpPr>
        <p:spPr>
          <a:xfrm>
            <a:off x="203200" y="182880"/>
            <a:ext cx="2326640" cy="369332"/>
          </a:xfrm>
          <a:prstGeom prst="rect">
            <a:avLst/>
          </a:prstGeom>
          <a:noFill/>
        </p:spPr>
        <p:txBody>
          <a:bodyPr wrap="square" rtlCol="0">
            <a:spAutoFit/>
          </a:bodyPr>
          <a:lstStyle/>
          <a:p>
            <a:r>
              <a:rPr lang="en-US" b="1" dirty="0"/>
              <a:t>Figure 10</a:t>
            </a:r>
          </a:p>
        </p:txBody>
      </p:sp>
    </p:spTree>
    <p:extLst>
      <p:ext uri="{BB962C8B-B14F-4D97-AF65-F5344CB8AC3E}">
        <p14:creationId xmlns:p14="http://schemas.microsoft.com/office/powerpoint/2010/main" val="3957962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na test&#10;&#10;Description automatically generated with medium confidence">
            <a:extLst>
              <a:ext uri="{FF2B5EF4-FFF2-40B4-BE49-F238E27FC236}">
                <a16:creationId xmlns:a16="http://schemas.microsoft.com/office/drawing/2014/main" id="{F353B2C0-B013-AFA6-0D9E-E948A9FD7BD4}"/>
              </a:ext>
            </a:extLst>
          </p:cNvPr>
          <p:cNvPicPr>
            <a:picLocks noChangeAspect="1"/>
          </p:cNvPicPr>
          <p:nvPr/>
        </p:nvPicPr>
        <p:blipFill>
          <a:blip r:embed="rId3"/>
          <a:stretch>
            <a:fillRect/>
          </a:stretch>
        </p:blipFill>
        <p:spPr>
          <a:xfrm>
            <a:off x="1757681" y="182880"/>
            <a:ext cx="9962592" cy="6350935"/>
          </a:xfrm>
          <a:prstGeom prst="rect">
            <a:avLst/>
          </a:prstGeom>
        </p:spPr>
      </p:pic>
      <p:sp>
        <p:nvSpPr>
          <p:cNvPr id="4" name="TextBox 3">
            <a:extLst>
              <a:ext uri="{FF2B5EF4-FFF2-40B4-BE49-F238E27FC236}">
                <a16:creationId xmlns:a16="http://schemas.microsoft.com/office/drawing/2014/main" id="{FBAEE55F-8D66-35CB-AA57-69E31D10FEC0}"/>
              </a:ext>
            </a:extLst>
          </p:cNvPr>
          <p:cNvSpPr txBox="1"/>
          <p:nvPr/>
        </p:nvSpPr>
        <p:spPr>
          <a:xfrm>
            <a:off x="203200" y="182880"/>
            <a:ext cx="2326640" cy="369332"/>
          </a:xfrm>
          <a:prstGeom prst="rect">
            <a:avLst/>
          </a:prstGeom>
          <a:noFill/>
        </p:spPr>
        <p:txBody>
          <a:bodyPr wrap="square" rtlCol="0">
            <a:spAutoFit/>
          </a:bodyPr>
          <a:lstStyle/>
          <a:p>
            <a:r>
              <a:rPr lang="en-US" b="1" dirty="0"/>
              <a:t>Figure 11</a:t>
            </a:r>
          </a:p>
        </p:txBody>
      </p:sp>
    </p:spTree>
    <p:extLst>
      <p:ext uri="{BB962C8B-B14F-4D97-AF65-F5344CB8AC3E}">
        <p14:creationId xmlns:p14="http://schemas.microsoft.com/office/powerpoint/2010/main" val="2170662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9FA2C-AB8C-DA3B-E4D9-782B5E2C9F85}"/>
              </a:ext>
            </a:extLst>
          </p:cNvPr>
          <p:cNvSpPr>
            <a:spLocks noGrp="1"/>
          </p:cNvSpPr>
          <p:nvPr>
            <p:ph type="title"/>
          </p:nvPr>
        </p:nvSpPr>
        <p:spPr/>
        <p:txBody>
          <a:bodyPr/>
          <a:lstStyle/>
          <a:p>
            <a:r>
              <a:rPr lang="en-US" dirty="0"/>
              <a:t>Dog10K Project</a:t>
            </a:r>
          </a:p>
        </p:txBody>
      </p:sp>
      <p:sp>
        <p:nvSpPr>
          <p:cNvPr id="3" name="Content Placeholder 2">
            <a:extLst>
              <a:ext uri="{FF2B5EF4-FFF2-40B4-BE49-F238E27FC236}">
                <a16:creationId xmlns:a16="http://schemas.microsoft.com/office/drawing/2014/main" id="{7607FF8F-B79C-5357-6E24-32C26215E63E}"/>
              </a:ext>
            </a:extLst>
          </p:cNvPr>
          <p:cNvSpPr>
            <a:spLocks noGrp="1"/>
          </p:cNvSpPr>
          <p:nvPr>
            <p:ph idx="1"/>
          </p:nvPr>
        </p:nvSpPr>
        <p:spPr/>
        <p:txBody>
          <a:bodyPr/>
          <a:lstStyle/>
          <a:p>
            <a:r>
              <a:rPr lang="en-US" dirty="0"/>
              <a:t>An international consortium aimed to build a comprehensive database for 10,000 whole canine genomes.</a:t>
            </a:r>
          </a:p>
          <a:p>
            <a:r>
              <a:rPr lang="en-US" dirty="0"/>
              <a:t>Lead by </a:t>
            </a:r>
            <a:r>
              <a:rPr lang="en-US" dirty="0" err="1"/>
              <a:t>Yaping</a:t>
            </a:r>
            <a:r>
              <a:rPr lang="en-US" dirty="0"/>
              <a:t> Zhang (KIZ), Robert Wayne (UCLA), and Elaine Ostrander (NIH) since November 2015.</a:t>
            </a:r>
          </a:p>
          <a:p>
            <a:r>
              <a:rPr lang="en-US" dirty="0"/>
              <a:t>Specific questions to address: </a:t>
            </a:r>
          </a:p>
          <a:p>
            <a:pPr lvl="1"/>
            <a:r>
              <a:rPr lang="en-US" dirty="0"/>
              <a:t>the evolutionary history of dogs; </a:t>
            </a:r>
          </a:p>
          <a:p>
            <a:pPr lvl="1"/>
            <a:r>
              <a:rPr lang="en-US" dirty="0"/>
              <a:t>genetic changes associated with domestication; </a:t>
            </a:r>
          </a:p>
          <a:p>
            <a:pPr lvl="1"/>
            <a:r>
              <a:rPr lang="en-US" dirty="0"/>
              <a:t>relationships of genetic changes to phenotype; </a:t>
            </a:r>
          </a:p>
          <a:p>
            <a:pPr lvl="1"/>
            <a:r>
              <a:rPr lang="en-US" dirty="0"/>
              <a:t>loci involved in canine susceptibility to disease among certain breeds.</a:t>
            </a:r>
          </a:p>
        </p:txBody>
      </p:sp>
      <p:sp>
        <p:nvSpPr>
          <p:cNvPr id="4" name="TextBox 3">
            <a:extLst>
              <a:ext uri="{FF2B5EF4-FFF2-40B4-BE49-F238E27FC236}">
                <a16:creationId xmlns:a16="http://schemas.microsoft.com/office/drawing/2014/main" id="{EB4BB93E-5FF5-E326-8486-907CB1E59BEF}"/>
              </a:ext>
            </a:extLst>
          </p:cNvPr>
          <p:cNvSpPr txBox="1"/>
          <p:nvPr/>
        </p:nvSpPr>
        <p:spPr>
          <a:xfrm>
            <a:off x="1391920" y="6311900"/>
            <a:ext cx="3545840" cy="369332"/>
          </a:xfrm>
          <a:prstGeom prst="rect">
            <a:avLst/>
          </a:prstGeom>
          <a:noFill/>
        </p:spPr>
        <p:txBody>
          <a:bodyPr wrap="square" rtlCol="0">
            <a:spAutoFit/>
          </a:bodyPr>
          <a:lstStyle/>
          <a:p>
            <a:r>
              <a:rPr lang="en-US" dirty="0"/>
              <a:t>http://www.dog10kgenomes.org/</a:t>
            </a:r>
          </a:p>
        </p:txBody>
      </p:sp>
    </p:spTree>
    <p:extLst>
      <p:ext uri="{BB962C8B-B14F-4D97-AF65-F5344CB8AC3E}">
        <p14:creationId xmlns:p14="http://schemas.microsoft.com/office/powerpoint/2010/main" val="1477693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B1F31-5C51-4713-0D7F-46CC9AD081AD}"/>
              </a:ext>
            </a:extLst>
          </p:cNvPr>
          <p:cNvSpPr>
            <a:spLocks noGrp="1"/>
          </p:cNvSpPr>
          <p:nvPr>
            <p:ph type="title"/>
          </p:nvPr>
        </p:nvSpPr>
        <p:spPr/>
        <p:txBody>
          <a:bodyPr/>
          <a:lstStyle/>
          <a:p>
            <a:r>
              <a:rPr lang="en-US" dirty="0"/>
              <a:t>Conclusion for this paper</a:t>
            </a:r>
          </a:p>
        </p:txBody>
      </p:sp>
      <p:sp>
        <p:nvSpPr>
          <p:cNvPr id="3" name="Content Placeholder 2">
            <a:extLst>
              <a:ext uri="{FF2B5EF4-FFF2-40B4-BE49-F238E27FC236}">
                <a16:creationId xmlns:a16="http://schemas.microsoft.com/office/drawing/2014/main" id="{D99474CA-B0EC-5CAD-F6B6-246FEAF06A7F}"/>
              </a:ext>
            </a:extLst>
          </p:cNvPr>
          <p:cNvSpPr>
            <a:spLocks noGrp="1"/>
          </p:cNvSpPr>
          <p:nvPr>
            <p:ph idx="1"/>
          </p:nvPr>
        </p:nvSpPr>
        <p:spPr/>
        <p:txBody>
          <a:bodyPr/>
          <a:lstStyle/>
          <a:p>
            <a:r>
              <a:rPr lang="en-US" dirty="0"/>
              <a:t>Published a dense WGS dataset of ~2,000 canids and created resources of structural and single-nucleotide variants.</a:t>
            </a:r>
          </a:p>
          <a:p>
            <a:r>
              <a:rPr lang="en-US" dirty="0"/>
              <a:t>Surveyed patterns of SNV sharing, identifies likely functional variants, informs breed structure, and enables accurate imputation, etc.</a:t>
            </a:r>
          </a:p>
          <a:p>
            <a:endParaRPr lang="en-US" dirty="0"/>
          </a:p>
        </p:txBody>
      </p:sp>
    </p:spTree>
    <p:extLst>
      <p:ext uri="{BB962C8B-B14F-4D97-AF65-F5344CB8AC3E}">
        <p14:creationId xmlns:p14="http://schemas.microsoft.com/office/powerpoint/2010/main" val="3260075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different types of dna samples&#10;&#10;Description automatically generated">
            <a:extLst>
              <a:ext uri="{FF2B5EF4-FFF2-40B4-BE49-F238E27FC236}">
                <a16:creationId xmlns:a16="http://schemas.microsoft.com/office/drawing/2014/main" id="{9EACBA54-F12D-339F-9777-F43BCEBE9530}"/>
              </a:ext>
            </a:extLst>
          </p:cNvPr>
          <p:cNvPicPr>
            <a:picLocks noChangeAspect="1"/>
          </p:cNvPicPr>
          <p:nvPr/>
        </p:nvPicPr>
        <p:blipFill>
          <a:blip r:embed="rId3"/>
          <a:stretch>
            <a:fillRect/>
          </a:stretch>
        </p:blipFill>
        <p:spPr>
          <a:xfrm>
            <a:off x="1270000" y="787085"/>
            <a:ext cx="9489051" cy="5283830"/>
          </a:xfrm>
          <a:prstGeom prst="rect">
            <a:avLst/>
          </a:prstGeom>
        </p:spPr>
      </p:pic>
      <p:sp>
        <p:nvSpPr>
          <p:cNvPr id="10" name="TextBox 9">
            <a:extLst>
              <a:ext uri="{FF2B5EF4-FFF2-40B4-BE49-F238E27FC236}">
                <a16:creationId xmlns:a16="http://schemas.microsoft.com/office/drawing/2014/main" id="{E6AF07D0-9C42-84A6-E625-1C8C82353E28}"/>
              </a:ext>
            </a:extLst>
          </p:cNvPr>
          <p:cNvSpPr txBox="1"/>
          <p:nvPr/>
        </p:nvSpPr>
        <p:spPr>
          <a:xfrm>
            <a:off x="203200" y="182880"/>
            <a:ext cx="2326640" cy="369332"/>
          </a:xfrm>
          <a:prstGeom prst="rect">
            <a:avLst/>
          </a:prstGeom>
          <a:noFill/>
        </p:spPr>
        <p:txBody>
          <a:bodyPr wrap="square" rtlCol="0">
            <a:spAutoFit/>
          </a:bodyPr>
          <a:lstStyle/>
          <a:p>
            <a:r>
              <a:rPr lang="en-US" b="1" dirty="0"/>
              <a:t>Figure 1</a:t>
            </a:r>
          </a:p>
        </p:txBody>
      </p:sp>
      <p:sp>
        <p:nvSpPr>
          <p:cNvPr id="12" name="TextBox 11">
            <a:extLst>
              <a:ext uri="{FF2B5EF4-FFF2-40B4-BE49-F238E27FC236}">
                <a16:creationId xmlns:a16="http://schemas.microsoft.com/office/drawing/2014/main" id="{A9923136-ADCF-1FC1-A213-5D0EC7CBC114}"/>
              </a:ext>
            </a:extLst>
          </p:cNvPr>
          <p:cNvSpPr txBox="1"/>
          <p:nvPr/>
        </p:nvSpPr>
        <p:spPr>
          <a:xfrm>
            <a:off x="8950959" y="966392"/>
            <a:ext cx="2635157" cy="1200329"/>
          </a:xfrm>
          <a:prstGeom prst="rect">
            <a:avLst/>
          </a:prstGeom>
          <a:noFill/>
        </p:spPr>
        <p:txBody>
          <a:bodyPr wrap="square">
            <a:spAutoFit/>
          </a:bodyPr>
          <a:lstStyle/>
          <a:p>
            <a:pPr marL="285750" indent="-285750">
              <a:buFont typeface="Arial" panose="020B0604020202020204" pitchFamily="34" charset="0"/>
              <a:buChar char="•"/>
            </a:pPr>
            <a:r>
              <a:rPr lang="en-US" dirty="0"/>
              <a:t>WGS</a:t>
            </a:r>
          </a:p>
          <a:p>
            <a:pPr marL="285750" indent="-285750">
              <a:buFont typeface="Arial" panose="020B0604020202020204" pitchFamily="34" charset="0"/>
              <a:buChar char="•"/>
            </a:pPr>
            <a:r>
              <a:rPr lang="en-US" dirty="0"/>
              <a:t>Illumina </a:t>
            </a:r>
            <a:r>
              <a:rPr lang="en-US" dirty="0" err="1"/>
              <a:t>HiSeq</a:t>
            </a:r>
            <a:r>
              <a:rPr lang="en-US" dirty="0"/>
              <a:t> X Ten </a:t>
            </a:r>
          </a:p>
          <a:p>
            <a:pPr marL="285750" indent="-285750">
              <a:buFont typeface="Arial" panose="020B0604020202020204" pitchFamily="34" charset="0"/>
              <a:buChar char="•"/>
            </a:pPr>
            <a:r>
              <a:rPr lang="en-US" dirty="0"/>
              <a:t>20X </a:t>
            </a:r>
          </a:p>
          <a:p>
            <a:pPr marL="285750" indent="-285750">
              <a:buFont typeface="Arial" panose="020B0604020202020204" pitchFamily="34" charset="0"/>
              <a:buChar char="•"/>
            </a:pPr>
            <a:r>
              <a:rPr lang="en-US" dirty="0"/>
              <a:t>150 * 150 bp</a:t>
            </a:r>
          </a:p>
        </p:txBody>
      </p:sp>
      <p:sp>
        <p:nvSpPr>
          <p:cNvPr id="13" name="TextBox 12">
            <a:extLst>
              <a:ext uri="{FF2B5EF4-FFF2-40B4-BE49-F238E27FC236}">
                <a16:creationId xmlns:a16="http://schemas.microsoft.com/office/drawing/2014/main" id="{3654BAC8-3CF7-8938-F1DE-9F643D5C976D}"/>
              </a:ext>
            </a:extLst>
          </p:cNvPr>
          <p:cNvSpPr txBox="1"/>
          <p:nvPr/>
        </p:nvSpPr>
        <p:spPr>
          <a:xfrm>
            <a:off x="8513691" y="2166721"/>
            <a:ext cx="3585382" cy="584775"/>
          </a:xfrm>
          <a:prstGeom prst="rect">
            <a:avLst/>
          </a:prstGeom>
          <a:noFill/>
        </p:spPr>
        <p:txBody>
          <a:bodyPr wrap="square" rtlCol="0">
            <a:spAutoFit/>
          </a:bodyPr>
          <a:lstStyle/>
          <a:p>
            <a:r>
              <a:rPr lang="en-US" sz="1600" dirty="0"/>
              <a:t>Low coverage (&lt;10), duplicates, missing breeds, contamination</a:t>
            </a:r>
          </a:p>
        </p:txBody>
      </p:sp>
      <p:sp>
        <p:nvSpPr>
          <p:cNvPr id="2" name="TextBox 1">
            <a:extLst>
              <a:ext uri="{FF2B5EF4-FFF2-40B4-BE49-F238E27FC236}">
                <a16:creationId xmlns:a16="http://schemas.microsoft.com/office/drawing/2014/main" id="{F8770029-973F-3223-88C6-406C31938B9B}"/>
              </a:ext>
            </a:extLst>
          </p:cNvPr>
          <p:cNvSpPr txBox="1"/>
          <p:nvPr/>
        </p:nvSpPr>
        <p:spPr>
          <a:xfrm>
            <a:off x="1750720" y="4389177"/>
            <a:ext cx="1652861" cy="369332"/>
          </a:xfrm>
          <a:prstGeom prst="rect">
            <a:avLst/>
          </a:prstGeom>
          <a:noFill/>
        </p:spPr>
        <p:txBody>
          <a:bodyPr wrap="square" rtlCol="0">
            <a:spAutoFit/>
          </a:bodyPr>
          <a:lstStyle/>
          <a:p>
            <a:r>
              <a:rPr lang="en-US" dirty="0"/>
              <a:t>PLINK &amp; PHYLIP</a:t>
            </a:r>
          </a:p>
        </p:txBody>
      </p:sp>
      <p:sp>
        <p:nvSpPr>
          <p:cNvPr id="3" name="TextBox 2">
            <a:extLst>
              <a:ext uri="{FF2B5EF4-FFF2-40B4-BE49-F238E27FC236}">
                <a16:creationId xmlns:a16="http://schemas.microsoft.com/office/drawing/2014/main" id="{6822065C-D9B4-BFDE-670D-5968F59C2EF4}"/>
              </a:ext>
            </a:extLst>
          </p:cNvPr>
          <p:cNvSpPr txBox="1"/>
          <p:nvPr/>
        </p:nvSpPr>
        <p:spPr>
          <a:xfrm>
            <a:off x="7346546" y="5522276"/>
            <a:ext cx="1483113" cy="369332"/>
          </a:xfrm>
          <a:prstGeom prst="rect">
            <a:avLst/>
          </a:prstGeom>
          <a:noFill/>
        </p:spPr>
        <p:txBody>
          <a:bodyPr wrap="square" rtlCol="0">
            <a:spAutoFit/>
          </a:bodyPr>
          <a:lstStyle/>
          <a:p>
            <a:r>
              <a:rPr lang="en-US" dirty="0"/>
              <a:t>Mutect2</a:t>
            </a:r>
          </a:p>
        </p:txBody>
      </p:sp>
      <p:sp>
        <p:nvSpPr>
          <p:cNvPr id="4" name="TextBox 3">
            <a:extLst>
              <a:ext uri="{FF2B5EF4-FFF2-40B4-BE49-F238E27FC236}">
                <a16:creationId xmlns:a16="http://schemas.microsoft.com/office/drawing/2014/main" id="{22FD58E9-4C6C-B894-160B-5851FEA6E0D5}"/>
              </a:ext>
            </a:extLst>
          </p:cNvPr>
          <p:cNvSpPr txBox="1"/>
          <p:nvPr/>
        </p:nvSpPr>
        <p:spPr>
          <a:xfrm>
            <a:off x="8829659" y="5606571"/>
            <a:ext cx="2532440" cy="646331"/>
          </a:xfrm>
          <a:prstGeom prst="rect">
            <a:avLst/>
          </a:prstGeom>
          <a:noFill/>
        </p:spPr>
        <p:txBody>
          <a:bodyPr wrap="square" rtlCol="0">
            <a:spAutoFit/>
          </a:bodyPr>
          <a:lstStyle/>
          <a:p>
            <a:r>
              <a:rPr lang="en-US" dirty="0">
                <a:effectLst/>
              </a:rPr>
              <a:t>QuicK-mer2 &amp; Manta &amp; </a:t>
            </a:r>
            <a:r>
              <a:rPr lang="en-US" dirty="0" err="1">
                <a:effectLst/>
              </a:rPr>
              <a:t>GraphTyper</a:t>
            </a:r>
            <a:r>
              <a:rPr lang="en-US" dirty="0">
                <a:effectLst/>
              </a:rPr>
              <a:t> </a:t>
            </a:r>
          </a:p>
        </p:txBody>
      </p:sp>
      <p:sp>
        <p:nvSpPr>
          <p:cNvPr id="5" name="TextBox 4">
            <a:extLst>
              <a:ext uri="{FF2B5EF4-FFF2-40B4-BE49-F238E27FC236}">
                <a16:creationId xmlns:a16="http://schemas.microsoft.com/office/drawing/2014/main" id="{3579793F-AE2A-E269-752C-8158483E51D5}"/>
              </a:ext>
            </a:extLst>
          </p:cNvPr>
          <p:cNvSpPr txBox="1"/>
          <p:nvPr/>
        </p:nvSpPr>
        <p:spPr>
          <a:xfrm>
            <a:off x="9049144" y="2947927"/>
            <a:ext cx="2438786" cy="646331"/>
          </a:xfrm>
          <a:prstGeom prst="rect">
            <a:avLst/>
          </a:prstGeom>
          <a:noFill/>
        </p:spPr>
        <p:txBody>
          <a:bodyPr wrap="square" rtlCol="0">
            <a:spAutoFit/>
          </a:bodyPr>
          <a:lstStyle/>
          <a:p>
            <a:r>
              <a:rPr lang="en-US" dirty="0"/>
              <a:t>GATK &amp;</a:t>
            </a:r>
          </a:p>
          <a:p>
            <a:r>
              <a:rPr lang="en-US" dirty="0"/>
              <a:t>Microarray genotyping</a:t>
            </a:r>
          </a:p>
        </p:txBody>
      </p:sp>
      <p:sp>
        <p:nvSpPr>
          <p:cNvPr id="6" name="TextBox 5">
            <a:extLst>
              <a:ext uri="{FF2B5EF4-FFF2-40B4-BE49-F238E27FC236}">
                <a16:creationId xmlns:a16="http://schemas.microsoft.com/office/drawing/2014/main" id="{56F73506-8B6F-FB02-172B-C9F2700277E3}"/>
              </a:ext>
            </a:extLst>
          </p:cNvPr>
          <p:cNvSpPr txBox="1"/>
          <p:nvPr/>
        </p:nvSpPr>
        <p:spPr>
          <a:xfrm>
            <a:off x="1623129" y="4981300"/>
            <a:ext cx="2161262" cy="646331"/>
          </a:xfrm>
          <a:prstGeom prst="rect">
            <a:avLst/>
          </a:prstGeom>
          <a:noFill/>
        </p:spPr>
        <p:txBody>
          <a:bodyPr wrap="square" rtlCol="0">
            <a:spAutoFit/>
          </a:bodyPr>
          <a:lstStyle/>
          <a:p>
            <a:r>
              <a:rPr lang="en-US" dirty="0" err="1"/>
              <a:t>BCFtools</a:t>
            </a:r>
            <a:r>
              <a:rPr lang="en-US" dirty="0"/>
              <a:t> &amp; GLIMPSE &amp;IMPUTE5 etc.</a:t>
            </a:r>
          </a:p>
        </p:txBody>
      </p:sp>
    </p:spTree>
    <p:extLst>
      <p:ext uri="{BB962C8B-B14F-4D97-AF65-F5344CB8AC3E}">
        <p14:creationId xmlns:p14="http://schemas.microsoft.com/office/powerpoint/2010/main" val="3869675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graph&#10;&#10;Description automatically generated">
            <a:extLst>
              <a:ext uri="{FF2B5EF4-FFF2-40B4-BE49-F238E27FC236}">
                <a16:creationId xmlns:a16="http://schemas.microsoft.com/office/drawing/2014/main" id="{576CD276-E34C-5E79-84D1-8922D1728A90}"/>
              </a:ext>
            </a:extLst>
          </p:cNvPr>
          <p:cNvPicPr>
            <a:picLocks noGrp="1" noChangeAspect="1"/>
          </p:cNvPicPr>
          <p:nvPr>
            <p:ph idx="1"/>
          </p:nvPr>
        </p:nvPicPr>
        <p:blipFill>
          <a:blip r:embed="rId3"/>
          <a:stretch>
            <a:fillRect/>
          </a:stretch>
        </p:blipFill>
        <p:spPr>
          <a:xfrm>
            <a:off x="2039413" y="231150"/>
            <a:ext cx="7446037" cy="6395699"/>
          </a:xfrm>
        </p:spPr>
      </p:pic>
      <p:sp>
        <p:nvSpPr>
          <p:cNvPr id="6" name="TextBox 5">
            <a:extLst>
              <a:ext uri="{FF2B5EF4-FFF2-40B4-BE49-F238E27FC236}">
                <a16:creationId xmlns:a16="http://schemas.microsoft.com/office/drawing/2014/main" id="{9784FB4F-BEF0-97A4-9B67-72B3068E9D15}"/>
              </a:ext>
            </a:extLst>
          </p:cNvPr>
          <p:cNvSpPr txBox="1"/>
          <p:nvPr/>
        </p:nvSpPr>
        <p:spPr>
          <a:xfrm>
            <a:off x="203200" y="182880"/>
            <a:ext cx="2326640" cy="369332"/>
          </a:xfrm>
          <a:prstGeom prst="rect">
            <a:avLst/>
          </a:prstGeom>
          <a:noFill/>
        </p:spPr>
        <p:txBody>
          <a:bodyPr wrap="square" rtlCol="0">
            <a:spAutoFit/>
          </a:bodyPr>
          <a:lstStyle/>
          <a:p>
            <a:r>
              <a:rPr lang="en-US" b="1" dirty="0"/>
              <a:t>Figure 2</a:t>
            </a:r>
          </a:p>
        </p:txBody>
      </p:sp>
    </p:spTree>
    <p:extLst>
      <p:ext uri="{BB962C8B-B14F-4D97-AF65-F5344CB8AC3E}">
        <p14:creationId xmlns:p14="http://schemas.microsoft.com/office/powerpoint/2010/main" val="2083624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graph&#10;&#10;Description automatically generated with medium confidence">
            <a:extLst>
              <a:ext uri="{FF2B5EF4-FFF2-40B4-BE49-F238E27FC236}">
                <a16:creationId xmlns:a16="http://schemas.microsoft.com/office/drawing/2014/main" id="{2ACC4E55-222B-7D20-8F1D-4F819D6C0181}"/>
              </a:ext>
            </a:extLst>
          </p:cNvPr>
          <p:cNvPicPr>
            <a:picLocks noGrp="1" noChangeAspect="1"/>
          </p:cNvPicPr>
          <p:nvPr>
            <p:ph idx="1"/>
          </p:nvPr>
        </p:nvPicPr>
        <p:blipFill>
          <a:blip r:embed="rId3"/>
          <a:stretch>
            <a:fillRect/>
          </a:stretch>
        </p:blipFill>
        <p:spPr>
          <a:xfrm>
            <a:off x="2416309" y="0"/>
            <a:ext cx="8776643" cy="6776720"/>
          </a:xfrm>
        </p:spPr>
      </p:pic>
      <p:sp>
        <p:nvSpPr>
          <p:cNvPr id="6" name="TextBox 5">
            <a:extLst>
              <a:ext uri="{FF2B5EF4-FFF2-40B4-BE49-F238E27FC236}">
                <a16:creationId xmlns:a16="http://schemas.microsoft.com/office/drawing/2014/main" id="{76CAAB54-E90C-A062-B629-9F79B59CE632}"/>
              </a:ext>
            </a:extLst>
          </p:cNvPr>
          <p:cNvSpPr txBox="1"/>
          <p:nvPr/>
        </p:nvSpPr>
        <p:spPr>
          <a:xfrm>
            <a:off x="203200" y="182880"/>
            <a:ext cx="2326640" cy="369332"/>
          </a:xfrm>
          <a:prstGeom prst="rect">
            <a:avLst/>
          </a:prstGeom>
          <a:noFill/>
        </p:spPr>
        <p:txBody>
          <a:bodyPr wrap="square" rtlCol="0">
            <a:spAutoFit/>
          </a:bodyPr>
          <a:lstStyle/>
          <a:p>
            <a:r>
              <a:rPr lang="en-US" b="1" dirty="0"/>
              <a:t>Figure 3</a:t>
            </a:r>
          </a:p>
        </p:txBody>
      </p:sp>
    </p:spTree>
    <p:extLst>
      <p:ext uri="{BB962C8B-B14F-4D97-AF65-F5344CB8AC3E}">
        <p14:creationId xmlns:p14="http://schemas.microsoft.com/office/powerpoint/2010/main" val="376876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hart of different colored dots&#10;&#10;Description automatically generated">
            <a:extLst>
              <a:ext uri="{FF2B5EF4-FFF2-40B4-BE49-F238E27FC236}">
                <a16:creationId xmlns:a16="http://schemas.microsoft.com/office/drawing/2014/main" id="{8E958379-2AAA-C149-8EEC-C6EE5CC03783}"/>
              </a:ext>
            </a:extLst>
          </p:cNvPr>
          <p:cNvPicPr>
            <a:picLocks noGrp="1" noChangeAspect="1"/>
          </p:cNvPicPr>
          <p:nvPr>
            <p:ph idx="1"/>
          </p:nvPr>
        </p:nvPicPr>
        <p:blipFill>
          <a:blip r:embed="rId3"/>
          <a:stretch>
            <a:fillRect/>
          </a:stretch>
        </p:blipFill>
        <p:spPr>
          <a:xfrm>
            <a:off x="2320403" y="532280"/>
            <a:ext cx="7551194" cy="6051083"/>
          </a:xfrm>
        </p:spPr>
      </p:pic>
      <p:sp>
        <p:nvSpPr>
          <p:cNvPr id="6" name="TextBox 5">
            <a:extLst>
              <a:ext uri="{FF2B5EF4-FFF2-40B4-BE49-F238E27FC236}">
                <a16:creationId xmlns:a16="http://schemas.microsoft.com/office/drawing/2014/main" id="{BBB2A4E1-51B4-41DC-8761-255D8C5C5DF1}"/>
              </a:ext>
            </a:extLst>
          </p:cNvPr>
          <p:cNvSpPr txBox="1"/>
          <p:nvPr/>
        </p:nvSpPr>
        <p:spPr>
          <a:xfrm>
            <a:off x="203200" y="182880"/>
            <a:ext cx="2326640" cy="369332"/>
          </a:xfrm>
          <a:prstGeom prst="rect">
            <a:avLst/>
          </a:prstGeom>
          <a:noFill/>
        </p:spPr>
        <p:txBody>
          <a:bodyPr wrap="square" rtlCol="0">
            <a:spAutoFit/>
          </a:bodyPr>
          <a:lstStyle/>
          <a:p>
            <a:r>
              <a:rPr lang="en-US" b="1" dirty="0"/>
              <a:t>Figure 4</a:t>
            </a:r>
          </a:p>
        </p:txBody>
      </p:sp>
    </p:spTree>
    <p:extLst>
      <p:ext uri="{BB962C8B-B14F-4D97-AF65-F5344CB8AC3E}">
        <p14:creationId xmlns:p14="http://schemas.microsoft.com/office/powerpoint/2010/main" val="3728038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CCC15841-EF82-6392-08F4-CA2CFC75569A}"/>
              </a:ext>
            </a:extLst>
          </p:cNvPr>
          <p:cNvPicPr>
            <a:picLocks noChangeAspect="1"/>
          </p:cNvPicPr>
          <p:nvPr/>
        </p:nvPicPr>
        <p:blipFill>
          <a:blip r:embed="rId3"/>
          <a:stretch>
            <a:fillRect/>
          </a:stretch>
        </p:blipFill>
        <p:spPr>
          <a:xfrm>
            <a:off x="2012542" y="221507"/>
            <a:ext cx="7772400" cy="6414985"/>
          </a:xfrm>
          <a:prstGeom prst="rect">
            <a:avLst/>
          </a:prstGeom>
        </p:spPr>
      </p:pic>
      <p:sp>
        <p:nvSpPr>
          <p:cNvPr id="6" name="TextBox 5">
            <a:extLst>
              <a:ext uri="{FF2B5EF4-FFF2-40B4-BE49-F238E27FC236}">
                <a16:creationId xmlns:a16="http://schemas.microsoft.com/office/drawing/2014/main" id="{F590550B-0D3E-2973-4E12-4EB42900402E}"/>
              </a:ext>
            </a:extLst>
          </p:cNvPr>
          <p:cNvSpPr txBox="1"/>
          <p:nvPr/>
        </p:nvSpPr>
        <p:spPr>
          <a:xfrm>
            <a:off x="203200" y="182880"/>
            <a:ext cx="2326640" cy="369332"/>
          </a:xfrm>
          <a:prstGeom prst="rect">
            <a:avLst/>
          </a:prstGeom>
          <a:noFill/>
        </p:spPr>
        <p:txBody>
          <a:bodyPr wrap="square" rtlCol="0">
            <a:spAutoFit/>
          </a:bodyPr>
          <a:lstStyle/>
          <a:p>
            <a:r>
              <a:rPr lang="en-US" b="1" dirty="0"/>
              <a:t>Figure 5</a:t>
            </a:r>
          </a:p>
        </p:txBody>
      </p:sp>
    </p:spTree>
    <p:extLst>
      <p:ext uri="{BB962C8B-B14F-4D97-AF65-F5344CB8AC3E}">
        <p14:creationId xmlns:p14="http://schemas.microsoft.com/office/powerpoint/2010/main" val="2111336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chart&#10;&#10;Description automatically generated">
            <a:extLst>
              <a:ext uri="{FF2B5EF4-FFF2-40B4-BE49-F238E27FC236}">
                <a16:creationId xmlns:a16="http://schemas.microsoft.com/office/drawing/2014/main" id="{65FC3375-EA52-49DA-0224-7EBE17B8BC46}"/>
              </a:ext>
            </a:extLst>
          </p:cNvPr>
          <p:cNvPicPr>
            <a:picLocks noChangeAspect="1"/>
          </p:cNvPicPr>
          <p:nvPr/>
        </p:nvPicPr>
        <p:blipFill>
          <a:blip r:embed="rId3"/>
          <a:stretch>
            <a:fillRect/>
          </a:stretch>
        </p:blipFill>
        <p:spPr>
          <a:xfrm>
            <a:off x="603879" y="1347045"/>
            <a:ext cx="10815961" cy="4380729"/>
          </a:xfrm>
          <a:prstGeom prst="rect">
            <a:avLst/>
          </a:prstGeom>
        </p:spPr>
      </p:pic>
      <p:sp>
        <p:nvSpPr>
          <p:cNvPr id="4" name="TextBox 3">
            <a:extLst>
              <a:ext uri="{FF2B5EF4-FFF2-40B4-BE49-F238E27FC236}">
                <a16:creationId xmlns:a16="http://schemas.microsoft.com/office/drawing/2014/main" id="{79B4222D-EC93-FDF4-0138-A67E64B37102}"/>
              </a:ext>
            </a:extLst>
          </p:cNvPr>
          <p:cNvSpPr txBox="1"/>
          <p:nvPr/>
        </p:nvSpPr>
        <p:spPr>
          <a:xfrm>
            <a:off x="203200" y="182880"/>
            <a:ext cx="2326640" cy="369332"/>
          </a:xfrm>
          <a:prstGeom prst="rect">
            <a:avLst/>
          </a:prstGeom>
          <a:noFill/>
        </p:spPr>
        <p:txBody>
          <a:bodyPr wrap="square" rtlCol="0">
            <a:spAutoFit/>
          </a:bodyPr>
          <a:lstStyle/>
          <a:p>
            <a:r>
              <a:rPr lang="en-US" b="1" dirty="0"/>
              <a:t>Figure 6</a:t>
            </a:r>
          </a:p>
        </p:txBody>
      </p:sp>
    </p:spTree>
    <p:extLst>
      <p:ext uri="{BB962C8B-B14F-4D97-AF65-F5344CB8AC3E}">
        <p14:creationId xmlns:p14="http://schemas.microsoft.com/office/powerpoint/2010/main" val="25548163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4736</TotalTime>
  <Words>1514</Words>
  <Application>Microsoft Macintosh PowerPoint</Application>
  <PresentationFormat>Widescreen</PresentationFormat>
  <Paragraphs>89</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Söhne</vt:lpstr>
      <vt:lpstr>Arial</vt:lpstr>
      <vt:lpstr>Calibri</vt:lpstr>
      <vt:lpstr>Calibri Light</vt:lpstr>
      <vt:lpstr>Helvetica Neue</vt:lpstr>
      <vt:lpstr>Office Theme</vt:lpstr>
      <vt:lpstr>Genome sequencing of 2000 canids by the Dog10K consortium advances the understanding of demography, genome function and architecture</vt:lpstr>
      <vt:lpstr>Dog10K Project</vt:lpstr>
      <vt:lpstr>Conclusion for this paper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 sequencing of 2000 canids by the Dog10K consortium advances the understanding of demography, genome function and architecture</dc:title>
  <dc:creator>Jingxuan Chen</dc:creator>
  <cp:lastModifiedBy>Jingxuan Chen</cp:lastModifiedBy>
  <cp:revision>13</cp:revision>
  <dcterms:created xsi:type="dcterms:W3CDTF">2023-10-10T15:49:50Z</dcterms:created>
  <dcterms:modified xsi:type="dcterms:W3CDTF">2023-10-20T20:10:20Z</dcterms:modified>
</cp:coreProperties>
</file>